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7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81" r:id="rId16"/>
    <p:sldId id="282" r:id="rId17"/>
    <p:sldId id="283" r:id="rId18"/>
    <p:sldId id="284" r:id="rId19"/>
    <p:sldId id="285" r:id="rId20"/>
    <p:sldId id="286" r:id="rId21"/>
    <p:sldId id="287" r:id="rId22"/>
    <p:sldId id="288" r:id="rId23"/>
    <p:sldId id="289" r:id="rId24"/>
    <p:sldId id="292" r:id="rId25"/>
    <p:sldId id="294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4" autoAdjust="0"/>
    <p:restoredTop sz="94660"/>
  </p:normalViewPr>
  <p:slideViewPr>
    <p:cSldViewPr snapToGrid="0">
      <p:cViewPr varScale="1">
        <p:scale>
          <a:sx n="76" d="100"/>
          <a:sy n="76" d="100"/>
        </p:scale>
        <p:origin x="114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152AA4-A439-4A95-9680-6347D60C4F18}" type="datetimeFigureOut">
              <a:rPr lang="en-US" smtClean="0"/>
              <a:t>10/25/2018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8365A6-9216-4C7E-A560-A12CC2270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7468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D81BF-FCDD-42B3-831F-1010CBA7A046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7AA9E-78B7-462F-97C8-CE864BDC00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763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D81BF-FCDD-42B3-831F-1010CBA7A046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7AA9E-78B7-462F-97C8-CE864BDC00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957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D81BF-FCDD-42B3-831F-1010CBA7A046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7AA9E-78B7-462F-97C8-CE864BDC00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949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D81BF-FCDD-42B3-831F-1010CBA7A046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7AA9E-78B7-462F-97C8-CE864BDC00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071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D81BF-FCDD-42B3-831F-1010CBA7A046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7AA9E-78B7-462F-97C8-CE864BDC00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54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D81BF-FCDD-42B3-831F-1010CBA7A046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7AA9E-78B7-462F-97C8-CE864BDC00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1645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D81BF-FCDD-42B3-831F-1010CBA7A046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7AA9E-78B7-462F-97C8-CE864BDC00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785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D81BF-FCDD-42B3-831F-1010CBA7A046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7AA9E-78B7-462F-97C8-CE864BDC00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7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D81BF-FCDD-42B3-831F-1010CBA7A046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7AA9E-78B7-462F-97C8-CE864BDC00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996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D81BF-FCDD-42B3-831F-1010CBA7A046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7AA9E-78B7-462F-97C8-CE864BDC00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602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D81BF-FCDD-42B3-831F-1010CBA7A046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7AA9E-78B7-462F-97C8-CE864BDC00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4349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32" b="1" i="0">
                <a:solidFill>
                  <a:srgbClr val="09528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10/25/2018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47099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3D81BF-FCDD-42B3-831F-1010CBA7A046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67AA9E-78B7-462F-97C8-CE864BDC00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01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pmcbride@clcmail.org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Nknopp@clcmail.org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southdenvercc.org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SDCC Sepsis Initiative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5846" y="4052710"/>
            <a:ext cx="9144000" cy="1173827"/>
          </a:xfrm>
        </p:spPr>
        <p:txBody>
          <a:bodyPr>
            <a:normAutofit/>
          </a:bodyPr>
          <a:lstStyle/>
          <a:p>
            <a:r>
              <a:rPr lang="en-US" sz="3600" dirty="0"/>
              <a:t>Protecting and Treating Sepsis in our SDCC Communities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8412" y="352426"/>
            <a:ext cx="7115175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9643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33046"/>
            <a:ext cx="10515600" cy="3173045"/>
          </a:xfrm>
        </p:spPr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47815"/>
            <a:ext cx="10515600" cy="4212492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Understand what sepsis is and the body’s response to infection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Identify how resident’s may be at risk for sepsis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Identify the impact of sepsis on our residents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Recognize the spectrum of sepsis and the importance of early identification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Recognize the 3 100’s of early detection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Identify the treatment for sepsis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List preventative sepsis interventions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Become comfortable with the SDCC selected sepsis tools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Understand the goal to train your clinical teams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8412" y="289169"/>
            <a:ext cx="7115175" cy="1492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96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047631"/>
            <a:ext cx="10515600" cy="945660"/>
          </a:xfrm>
        </p:spPr>
        <p:txBody>
          <a:bodyPr/>
          <a:lstStyle/>
          <a:p>
            <a:r>
              <a:rPr lang="en-US" dirty="0"/>
              <a:t>What is Sepsis?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391877"/>
            <a:ext cx="10515600" cy="278508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Sepsis is the body’s over-whelming and life threatening response to an infection which can lead to tissue damage, organ failure and death.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5889" y="-61547"/>
            <a:ext cx="7115175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318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761067"/>
            <a:ext cx="10515600" cy="1060287"/>
          </a:xfrm>
        </p:spPr>
        <p:txBody>
          <a:bodyPr>
            <a:normAutofit/>
          </a:bodyPr>
          <a:lstStyle/>
          <a:p>
            <a:r>
              <a:rPr lang="en-US" dirty="0"/>
              <a:t>2 ways the body reacts to infection: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138311"/>
            <a:ext cx="10515600" cy="35898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- Local Response</a:t>
            </a:r>
          </a:p>
          <a:p>
            <a:pPr marL="0" indent="0">
              <a:buNone/>
            </a:pPr>
            <a:r>
              <a:rPr lang="en-US" dirty="0"/>
              <a:t>	inflammation, redness, pus, pain at site of infection</a:t>
            </a:r>
          </a:p>
          <a:p>
            <a:pPr marL="0" indent="0">
              <a:buNone/>
            </a:pPr>
            <a:r>
              <a:rPr lang="en-US" dirty="0"/>
              <a:t>2nd- Total Body Response</a:t>
            </a:r>
          </a:p>
          <a:p>
            <a:pPr marL="0" indent="0">
              <a:buNone/>
            </a:pPr>
            <a:r>
              <a:rPr lang="en-US" dirty="0"/>
              <a:t>	S.I.R.S-Systemic Inflammatory Response</a:t>
            </a:r>
          </a:p>
          <a:p>
            <a:pPr marL="0" indent="0">
              <a:buNone/>
            </a:pPr>
            <a:r>
              <a:rPr lang="en-US" dirty="0"/>
              <a:t>	Infection into the blood</a:t>
            </a:r>
          </a:p>
          <a:p>
            <a:pPr marL="0" indent="0">
              <a:buNone/>
            </a:pPr>
            <a:r>
              <a:rPr lang="en-US" dirty="0"/>
              <a:t>	Total body response to infection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8412" y="192780"/>
            <a:ext cx="7115175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235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57867"/>
            <a:ext cx="10515600" cy="1162754"/>
          </a:xfrm>
        </p:spPr>
        <p:txBody>
          <a:bodyPr>
            <a:normAutofit/>
          </a:bodyPr>
          <a:lstStyle/>
          <a:p>
            <a:r>
              <a:rPr lang="en-US" dirty="0"/>
              <a:t>Who is at risk for systemic infection reaction?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720621"/>
            <a:ext cx="10515600" cy="3456341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Compromised/weakened immune system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Overwhelming infection and/or resistant organisms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65 years old and older, young children and infants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Invasive tubes/procedures (foley catheters, IV’s, wounds)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Multiple Chronic Conditions (diabetes, heart failure, COPD)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Infections of the lung, skin, urinary and gastrointestinal systems (pneumonia, UTI, cellulitis, norovirus, c difficile, diarrhea)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5478" y="110067"/>
            <a:ext cx="7115175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69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539999"/>
            <a:ext cx="10515600" cy="824089"/>
          </a:xfrm>
        </p:spPr>
        <p:txBody>
          <a:bodyPr/>
          <a:lstStyle/>
          <a:p>
            <a:r>
              <a:rPr lang="en-US" dirty="0"/>
              <a:t>Who is at risk for developing sepsis?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39999"/>
            <a:ext cx="10515600" cy="4109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5400" dirty="0"/>
          </a:p>
          <a:p>
            <a:pPr marL="0" indent="0" algn="ctr">
              <a:buNone/>
            </a:pPr>
            <a:endParaRPr lang="en-US" sz="5400" dirty="0"/>
          </a:p>
          <a:p>
            <a:pPr marL="0" indent="0" algn="ctr">
              <a:buNone/>
            </a:pPr>
            <a:r>
              <a:rPr lang="en-US" sz="5400" dirty="0"/>
              <a:t>OUR RESIDENTS!!!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8412" y="277989"/>
            <a:ext cx="7115175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1878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907821"/>
            <a:ext cx="10515600" cy="846667"/>
          </a:xfrm>
        </p:spPr>
        <p:txBody>
          <a:bodyPr/>
          <a:lstStyle/>
          <a:p>
            <a:r>
              <a:rPr lang="en-US" dirty="0"/>
              <a:t>Sepsis and Seniors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330221"/>
            <a:ext cx="10515600" cy="3409245"/>
          </a:xfrm>
        </p:spPr>
        <p:txBody>
          <a:bodyPr/>
          <a:lstStyle/>
          <a:p>
            <a:r>
              <a:rPr lang="en-US" dirty="0"/>
              <a:t>64.9% of all sepsis cases are patients over 65</a:t>
            </a:r>
          </a:p>
          <a:p>
            <a:r>
              <a:rPr lang="en-US" dirty="0"/>
              <a:t>#1 reason for re-hospitalization in Colorado (Telligen)</a:t>
            </a:r>
          </a:p>
          <a:p>
            <a:r>
              <a:rPr lang="en-US" dirty="0"/>
              <a:t>80% of sepsis cases originate in the home and community</a:t>
            </a:r>
          </a:p>
          <a:p>
            <a:r>
              <a:rPr lang="en-US" dirty="0"/>
              <a:t>Nursing home residents in the Emergency department are 17 times as likely to be diagnosed with sepsis as non-nursing home patients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5123" y="0"/>
            <a:ext cx="7115175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2200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964267"/>
            <a:ext cx="10515600" cy="1275644"/>
          </a:xfrm>
        </p:spPr>
        <p:txBody>
          <a:bodyPr>
            <a:normAutofit fontScale="90000"/>
          </a:bodyPr>
          <a:lstStyle/>
          <a:p>
            <a:r>
              <a:rPr lang="en-US" dirty="0"/>
              <a:t>Sepsis must include both a suspected infection </a:t>
            </a:r>
            <a:r>
              <a:rPr lang="en-US" b="1" dirty="0"/>
              <a:t>and</a:t>
            </a:r>
            <a:r>
              <a:rPr lang="en-US" dirty="0"/>
              <a:t> SIRS symptoms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657600"/>
            <a:ext cx="10515600" cy="32003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Infection</a:t>
            </a:r>
            <a:r>
              <a:rPr lang="en-US" dirty="0"/>
              <a:t>:  Most common infection sites:  Lungs, Urinary Track, Skin, Gut</a:t>
            </a:r>
          </a:p>
          <a:p>
            <a:pPr marL="0" indent="0">
              <a:buNone/>
            </a:pPr>
            <a:r>
              <a:rPr lang="en-US" dirty="0"/>
              <a:t>				</a:t>
            </a:r>
            <a:r>
              <a:rPr lang="en-US" b="1" dirty="0"/>
              <a:t>AND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S.I.R.S</a:t>
            </a:r>
            <a:r>
              <a:rPr lang="en-US" dirty="0"/>
              <a:t>:  Most common signs:  Confusion, altered mental status, shortness of breath, high heart rate, fever, shivering, extreme pain or discomfort, clammy or sweaty skin					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774092" y="2141415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7079" y="0"/>
            <a:ext cx="7115175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041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6889"/>
            <a:ext cx="10515600" cy="1648178"/>
          </a:xfrm>
        </p:spPr>
        <p:txBody>
          <a:bodyPr/>
          <a:lstStyle/>
          <a:p>
            <a:r>
              <a:rPr lang="en-US" dirty="0"/>
              <a:t>Sepsis Spectrum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844799"/>
            <a:ext cx="10515600" cy="389466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Sepsis</a:t>
            </a:r>
            <a:r>
              <a:rPr lang="en-US" dirty="0"/>
              <a:t>: Infection plus S.I.R.S.</a:t>
            </a:r>
          </a:p>
          <a:p>
            <a:pPr marL="914400" lvl="2" indent="0">
              <a:buNone/>
            </a:pPr>
            <a:r>
              <a:rPr lang="en-US" sz="3200" dirty="0"/>
              <a:t>  </a:t>
            </a:r>
            <a:r>
              <a:rPr lang="en-US" sz="3200" b="1" dirty="0"/>
              <a:t>Severe Sepsis</a:t>
            </a:r>
          </a:p>
          <a:p>
            <a:pPr marL="2286000" lvl="5" indent="0">
              <a:buNone/>
            </a:pPr>
            <a:r>
              <a:rPr lang="en-US" sz="4000" b="1" dirty="0"/>
              <a:t>Septic Shock</a:t>
            </a:r>
          </a:p>
          <a:p>
            <a:pPr marL="3657600" lvl="8" indent="0">
              <a:buNone/>
            </a:pPr>
            <a:r>
              <a:rPr lang="en-US" sz="4800" b="1" dirty="0"/>
              <a:t>Multiple Organ</a:t>
            </a:r>
            <a:r>
              <a:rPr lang="en-US" sz="4800" dirty="0"/>
              <a:t> </a:t>
            </a:r>
            <a:r>
              <a:rPr lang="en-US" sz="4800" b="1" dirty="0"/>
              <a:t>Failure</a:t>
            </a:r>
            <a:r>
              <a:rPr lang="en-US" sz="6600" dirty="0"/>
              <a:t>                                           					</a:t>
            </a:r>
            <a:r>
              <a:rPr lang="en-US" sz="6600" b="1" dirty="0"/>
              <a:t>Death</a:t>
            </a:r>
          </a:p>
          <a:p>
            <a:pPr marL="914400" lvl="2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6101" y="69144"/>
            <a:ext cx="7115175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0506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48178"/>
            <a:ext cx="10515600" cy="812800"/>
          </a:xfrm>
        </p:spPr>
        <p:txBody>
          <a:bodyPr/>
          <a:lstStyle/>
          <a:p>
            <a:r>
              <a:rPr lang="en-US" dirty="0"/>
              <a:t>Long Term Effects of Sepsis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980267"/>
            <a:ext cx="10515600" cy="269804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Sepsis accounts for 60-70% of deaths/per year in the developing world</a:t>
            </a:r>
          </a:p>
          <a:p>
            <a:r>
              <a:rPr lang="en-US" dirty="0"/>
              <a:t>Each </a:t>
            </a:r>
            <a:r>
              <a:rPr lang="en-US" i="1" dirty="0"/>
              <a:t>hour</a:t>
            </a:r>
            <a:r>
              <a:rPr lang="en-US" dirty="0"/>
              <a:t> 36 people die of sepsis</a:t>
            </a:r>
          </a:p>
          <a:p>
            <a:r>
              <a:rPr lang="en-US" dirty="0"/>
              <a:t>Severe sepsis requires ICU stay for one month or more and 1-2 years of recovery for cognitive and physical limitations.</a:t>
            </a:r>
          </a:p>
          <a:p>
            <a:r>
              <a:rPr lang="en-US" dirty="0"/>
              <a:t>Sepsis may lead to amputation and irreversible organ damage.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523" y="0"/>
            <a:ext cx="7115175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7408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Sepsis is a Medical Emergency!</a:t>
            </a:r>
            <a:br>
              <a:rPr lang="en-US" dirty="0"/>
            </a:br>
            <a:r>
              <a:rPr lang="en-US" dirty="0"/>
              <a:t>Act Fast!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04308" y="1078522"/>
            <a:ext cx="7143261" cy="5779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494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20800"/>
            <a:ext cx="10515600" cy="643468"/>
          </a:xfrm>
        </p:spPr>
        <p:txBody>
          <a:bodyPr>
            <a:normAutofit fontScale="90000"/>
          </a:bodyPr>
          <a:lstStyle/>
          <a:p>
            <a:r>
              <a:rPr lang="en-US" dirty="0"/>
              <a:t>Treatment for Sepsis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64267"/>
            <a:ext cx="10515600" cy="4752622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Early identification</a:t>
            </a:r>
          </a:p>
          <a:p>
            <a:pPr lvl="1"/>
            <a:r>
              <a:rPr lang="en-US" dirty="0"/>
              <a:t> every hour a resident does not receive antibiotics the risk of death increases by 7.6%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Review Advanced Directives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Notify Physician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Contact Family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Hospitalization or treatment in community to include:</a:t>
            </a:r>
          </a:p>
          <a:p>
            <a:pPr lvl="1"/>
            <a:r>
              <a:rPr lang="en-US" dirty="0"/>
              <a:t>Labs:  CBC, WBC, lactate level, blood cultures</a:t>
            </a:r>
          </a:p>
          <a:p>
            <a:pPr lvl="1"/>
            <a:r>
              <a:rPr lang="en-US" dirty="0"/>
              <a:t>IV Fluids at a fast rate</a:t>
            </a:r>
          </a:p>
          <a:p>
            <a:pPr lvl="1"/>
            <a:r>
              <a:rPr lang="en-US" dirty="0"/>
              <a:t>Antibiotics</a:t>
            </a:r>
          </a:p>
          <a:p>
            <a:pPr lvl="1"/>
            <a:r>
              <a:rPr lang="en-US" dirty="0"/>
              <a:t>Oxygen Therapy</a:t>
            </a:r>
          </a:p>
          <a:p>
            <a:pPr lvl="1"/>
            <a:r>
              <a:rPr lang="en-US" dirty="0"/>
              <a:t>Monitor organ failure, pain control, symptom relief and comfort care	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5790" y="-127001"/>
            <a:ext cx="7115175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5766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01422"/>
            <a:ext cx="10515600" cy="733778"/>
          </a:xfrm>
        </p:spPr>
        <p:txBody>
          <a:bodyPr/>
          <a:lstStyle/>
          <a:p>
            <a:r>
              <a:rPr lang="en-US" dirty="0"/>
              <a:t>What else can we do as healthcare providers?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35200"/>
            <a:ext cx="10515600" cy="4622799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Hand hygiene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Great infection control practices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Sterile techniques and maintenance of foley catheters, IV’s, etc.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Antibiotic Stewardship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Educate each other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Educate families and residents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Add sepsis education to Stay Healthy at Home binders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Flu and pneumonia vaccinations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Home Health referrals for all diagnosis of sepsis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6456" y="-94544"/>
            <a:ext cx="7115175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3416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6114" y="243946"/>
            <a:ext cx="7753350" cy="16097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2607732"/>
          </a:xfrm>
        </p:spPr>
        <p:txBody>
          <a:bodyPr>
            <a:normAutofit/>
          </a:bodyPr>
          <a:lstStyle/>
          <a:p>
            <a:pPr algn="ctr"/>
            <a:r>
              <a:rPr lang="en-US" sz="100" dirty="0" smtClean="0"/>
              <a:t>a</a:t>
            </a:r>
            <a:endParaRPr lang="en-US" sz="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709333"/>
            <a:ext cx="10515600" cy="405271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Questions?</a:t>
            </a:r>
          </a:p>
          <a:p>
            <a:pPr marL="0" indent="0">
              <a:buNone/>
            </a:pPr>
            <a:r>
              <a:rPr lang="en-US" dirty="0" smtClean="0"/>
              <a:t>Pat </a:t>
            </a:r>
            <a:r>
              <a:rPr lang="en-US" dirty="0"/>
              <a:t>McBride</a:t>
            </a:r>
          </a:p>
          <a:p>
            <a:pPr marL="0" indent="0">
              <a:buNone/>
            </a:pPr>
            <a:r>
              <a:rPr lang="en-US" dirty="0"/>
              <a:t>VP of Clinical and Compliance</a:t>
            </a:r>
          </a:p>
          <a:p>
            <a:pPr marL="0" indent="0">
              <a:buNone/>
            </a:pPr>
            <a:r>
              <a:rPr lang="en-US" dirty="0"/>
              <a:t>Christian Living Communities</a:t>
            </a:r>
          </a:p>
          <a:p>
            <a:pPr marL="0" indent="0">
              <a:buNone/>
            </a:pPr>
            <a:r>
              <a:rPr lang="en-US" dirty="0">
                <a:hlinkClick r:id="rId3"/>
              </a:rPr>
              <a:t>pmcbride@clcmail.org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Nathalie Knopp</a:t>
            </a:r>
          </a:p>
          <a:p>
            <a:pPr marL="0" indent="0">
              <a:buNone/>
            </a:pPr>
            <a:r>
              <a:rPr lang="en-US" dirty="0"/>
              <a:t>Director of Clinical Staff Development</a:t>
            </a:r>
          </a:p>
          <a:p>
            <a:pPr marL="0" indent="0">
              <a:buNone/>
            </a:pPr>
            <a:r>
              <a:rPr lang="en-US" dirty="0"/>
              <a:t>Christian Living Communities</a:t>
            </a:r>
          </a:p>
          <a:p>
            <a:pPr marL="0" indent="0">
              <a:buNone/>
            </a:pPr>
            <a:r>
              <a:rPr lang="en-US" dirty="0">
                <a:hlinkClick r:id="rId4"/>
              </a:rPr>
              <a:t>Nknopp@clcmail.org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2433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13655"/>
            <a:ext cx="9144000" cy="2387600"/>
          </a:xfrm>
        </p:spPr>
        <p:txBody>
          <a:bodyPr/>
          <a:lstStyle/>
          <a:p>
            <a:r>
              <a:rPr lang="en-US" dirty="0"/>
              <a:t>How to Not Ignore Sepsis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32712" y="3631474"/>
            <a:ext cx="8969829" cy="2291897"/>
          </a:xfrm>
        </p:spPr>
        <p:txBody>
          <a:bodyPr>
            <a:normAutofit fontScale="92500" lnSpcReduction="10000"/>
          </a:bodyPr>
          <a:lstStyle/>
          <a:p>
            <a:r>
              <a:rPr lang="en-US" sz="4000" dirty="0"/>
              <a:t>Ashley Mines, </a:t>
            </a:r>
            <a:r>
              <a:rPr lang="en-US" sz="4000" dirty="0" smtClean="0"/>
              <a:t>PA - Personal Story</a:t>
            </a:r>
          </a:p>
          <a:p>
            <a:endParaRPr lang="en-US" sz="4000" dirty="0" smtClean="0"/>
          </a:p>
          <a:p>
            <a:r>
              <a:rPr lang="en-US" sz="4000" dirty="0" smtClean="0"/>
              <a:t>At this point, play:</a:t>
            </a:r>
          </a:p>
          <a:p>
            <a:r>
              <a:rPr lang="en-US" sz="4000" i="1" dirty="0" smtClean="0"/>
              <a:t>Video – How to Not Ignore Sepsis</a:t>
            </a:r>
          </a:p>
          <a:p>
            <a:endParaRPr lang="en-US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9312" y="445361"/>
            <a:ext cx="7953375" cy="164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735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34 y.o. healthy female with “bronchitis”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 weeks cough, congestion</a:t>
            </a:r>
          </a:p>
          <a:p>
            <a:r>
              <a:rPr lang="en-US" dirty="0"/>
              <a:t>Yellow sputum</a:t>
            </a:r>
          </a:p>
          <a:p>
            <a:r>
              <a:rPr lang="en-US" dirty="0"/>
              <a:t>Worsening endurance/fatigue</a:t>
            </a:r>
          </a:p>
          <a:p>
            <a:endParaRPr lang="en-US" dirty="0"/>
          </a:p>
          <a:p>
            <a:r>
              <a:rPr lang="en-US" dirty="0"/>
              <a:t>Assumption = “URI with asthma or bronchitis”</a:t>
            </a:r>
          </a:p>
          <a:p>
            <a:r>
              <a:rPr lang="en-US" dirty="0"/>
              <a:t>Reality = pneumonia (and about to get worse)</a:t>
            </a:r>
          </a:p>
        </p:txBody>
      </p:sp>
    </p:spTree>
    <p:extLst>
      <p:ext uri="{BB962C8B-B14F-4D97-AF65-F5344CB8AC3E}">
        <p14:creationId xmlns:p14="http://schemas.microsoft.com/office/powerpoint/2010/main" val="34233733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Things got worse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Poor appetite</a:t>
            </a:r>
          </a:p>
          <a:p>
            <a:r>
              <a:rPr lang="en-US" dirty="0"/>
              <a:t>Sleeping/fatigue </a:t>
            </a:r>
          </a:p>
          <a:p>
            <a:r>
              <a:rPr lang="en-US" dirty="0"/>
              <a:t>Salmon-orange sputum</a:t>
            </a:r>
          </a:p>
          <a:p>
            <a:r>
              <a:rPr lang="en-US" dirty="0"/>
              <a:t>Fevers/chills</a:t>
            </a:r>
          </a:p>
          <a:p>
            <a:r>
              <a:rPr lang="en-US" dirty="0"/>
              <a:t>Right CVA tenderness </a:t>
            </a:r>
          </a:p>
          <a:p>
            <a:r>
              <a:rPr lang="en-US" dirty="0"/>
              <a:t>Loose stools</a:t>
            </a:r>
          </a:p>
          <a:p>
            <a:r>
              <a:rPr lang="en-US" dirty="0"/>
              <a:t>Vomiting</a:t>
            </a:r>
          </a:p>
          <a:p>
            <a:r>
              <a:rPr lang="en-US" dirty="0"/>
              <a:t>Dizziness</a:t>
            </a:r>
          </a:p>
          <a:p>
            <a:r>
              <a:rPr lang="en-US" dirty="0"/>
              <a:t>Anuria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Assumption: URI with asthma flare and Noro/flu and pulled muscle</a:t>
            </a:r>
          </a:p>
          <a:p>
            <a:pPr marL="0" indent="0">
              <a:buNone/>
            </a:pPr>
            <a:r>
              <a:rPr lang="en-US" dirty="0"/>
              <a:t>Occam’s razor (maybe simpler explanation)</a:t>
            </a:r>
          </a:p>
        </p:txBody>
      </p:sp>
    </p:spTree>
    <p:extLst>
      <p:ext uri="{BB962C8B-B14F-4D97-AF65-F5344CB8AC3E}">
        <p14:creationId xmlns:p14="http://schemas.microsoft.com/office/powerpoint/2010/main" val="17717724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Litteton Adventist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Immediate ER room, IV lactated ringers, and central line</a:t>
            </a:r>
          </a:p>
          <a:p>
            <a:r>
              <a:rPr lang="en-US" dirty="0"/>
              <a:t>Vitals: BP &lt;90/50, tachycardia 110’s, low pulse ox 70%</a:t>
            </a:r>
          </a:p>
          <a:p>
            <a:r>
              <a:rPr lang="en-US" dirty="0"/>
              <a:t>Triple abx: azithromycin, vancomycin, ceftriaxone</a:t>
            </a:r>
          </a:p>
          <a:p>
            <a:r>
              <a:rPr lang="en-US" dirty="0"/>
              <a:t>IV Solumedrol then oral Prednisone</a:t>
            </a:r>
          </a:p>
          <a:p>
            <a:r>
              <a:rPr lang="en-US" dirty="0"/>
              <a:t>Rocky Mountain ID: </a:t>
            </a:r>
            <a:r>
              <a:rPr lang="en-US" dirty="0" smtClean="0"/>
              <a:t>Dr. </a:t>
            </a:r>
            <a:r>
              <a:rPr lang="en-US" dirty="0"/>
              <a:t>K Coulter</a:t>
            </a:r>
          </a:p>
          <a:p>
            <a:r>
              <a:rPr lang="en-US" dirty="0"/>
              <a:t>CCPC and CPI with ICU</a:t>
            </a:r>
          </a:p>
          <a:p>
            <a:r>
              <a:rPr lang="en-US" dirty="0"/>
              <a:t>Incentive and acapella spirometer</a:t>
            </a:r>
          </a:p>
          <a:p>
            <a:r>
              <a:rPr lang="en-US" dirty="0"/>
              <a:t>“easy” pep nebs (torture device)</a:t>
            </a:r>
          </a:p>
        </p:txBody>
      </p:sp>
    </p:spTree>
    <p:extLst>
      <p:ext uri="{BB962C8B-B14F-4D97-AF65-F5344CB8AC3E}">
        <p14:creationId xmlns:p14="http://schemas.microsoft.com/office/powerpoint/2010/main" val="609449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CXR/CT 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5504007"/>
            <a:ext cx="10515600" cy="135399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CT lungs: “near complete consolidation of RLL” and Right &gt; Left pleural effusion</a:t>
            </a:r>
          </a:p>
          <a:p>
            <a:r>
              <a:rPr lang="en-US" dirty="0"/>
              <a:t>RLL pneumonia with sepsis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8384" y="1285298"/>
            <a:ext cx="3555416" cy="421870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959" y="1285298"/>
            <a:ext cx="3906825" cy="4278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3519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Labs	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7787898"/>
              </p:ext>
            </p:extLst>
          </p:nvPr>
        </p:nvGraphicFramePr>
        <p:xfrm>
          <a:off x="848590" y="1565849"/>
          <a:ext cx="10515600" cy="3564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5607">
                <a:tc>
                  <a:txBody>
                    <a:bodyPr/>
                    <a:lstStyle/>
                    <a:p>
                      <a:r>
                        <a:rPr lang="en-US" dirty="0"/>
                        <a:t>Lab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Initial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Worse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Upon</a:t>
                      </a:r>
                      <a:r>
                        <a:rPr lang="en-US" baseline="0" dirty="0"/>
                        <a:t> DC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45607">
                <a:tc>
                  <a:txBody>
                    <a:bodyPr/>
                    <a:lstStyle/>
                    <a:p>
                      <a:r>
                        <a:rPr lang="en-US" dirty="0"/>
                        <a:t>WBC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5.8 (normal)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13 (high)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14.7 (high)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45607">
                <a:tc>
                  <a:txBody>
                    <a:bodyPr/>
                    <a:lstStyle/>
                    <a:p>
                      <a:r>
                        <a:rPr lang="en-US" dirty="0"/>
                        <a:t>Lactate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3.5 (high)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5.5 (high)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1.9</a:t>
                      </a:r>
                      <a:r>
                        <a:rPr lang="en-US" baseline="0" dirty="0"/>
                        <a:t> (normal)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45607">
                <a:tc>
                  <a:txBody>
                    <a:bodyPr/>
                    <a:lstStyle/>
                    <a:p>
                      <a:r>
                        <a:rPr lang="en-US" dirty="0"/>
                        <a:t>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1.81 (high)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0.77 (normal)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0.88 (normal)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45607">
                <a:tc>
                  <a:txBody>
                    <a:bodyPr/>
                    <a:lstStyle/>
                    <a:p>
                      <a:r>
                        <a:rPr lang="en-US" dirty="0"/>
                        <a:t>GFR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36 (low)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101.1 (normal)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86 (normal)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45607">
                <a:tc>
                  <a:txBody>
                    <a:bodyPr/>
                    <a:lstStyle/>
                    <a:p>
                      <a:r>
                        <a:rPr lang="en-US" dirty="0"/>
                        <a:t>Sodium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137 (normal)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144 (normal)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142 (normal)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45607">
                <a:tc>
                  <a:txBody>
                    <a:bodyPr/>
                    <a:lstStyle/>
                    <a:p>
                      <a:r>
                        <a:rPr lang="en-US" dirty="0" smtClean="0"/>
                        <a:t>Magnesium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1.3 (low)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1.9 (normal)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2.2 (normal)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45607">
                <a:tc>
                  <a:txBody>
                    <a:bodyPr/>
                    <a:lstStyle/>
                    <a:p>
                      <a:r>
                        <a:rPr lang="en-US" dirty="0"/>
                        <a:t>Phosphorus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2.9 (normal)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1.8 (low)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2.3 (low)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48590" y="5858187"/>
            <a:ext cx="10505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Blood Culture Results: Streptococcus pneumoniae</a:t>
            </a:r>
          </a:p>
        </p:txBody>
      </p:sp>
    </p:spTree>
    <p:extLst>
      <p:ext uri="{BB962C8B-B14F-4D97-AF65-F5344CB8AC3E}">
        <p14:creationId xmlns:p14="http://schemas.microsoft.com/office/powerpoint/2010/main" val="29522072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Follow advice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Ambulation</a:t>
            </a:r>
          </a:p>
          <a:p>
            <a:r>
              <a:rPr lang="en-US" dirty="0"/>
              <a:t>Fluid restriction</a:t>
            </a:r>
          </a:p>
          <a:p>
            <a:r>
              <a:rPr lang="en-US" dirty="0"/>
              <a:t>Healthy foods</a:t>
            </a:r>
          </a:p>
          <a:p>
            <a:r>
              <a:rPr lang="en-US" dirty="0"/>
              <a:t>REST</a:t>
            </a:r>
          </a:p>
          <a:p>
            <a:r>
              <a:rPr lang="en-US" dirty="0"/>
              <a:t>Listen to your nurse!</a:t>
            </a:r>
          </a:p>
        </p:txBody>
      </p:sp>
    </p:spTree>
    <p:extLst>
      <p:ext uri="{BB962C8B-B14F-4D97-AF65-F5344CB8AC3E}">
        <p14:creationId xmlns:p14="http://schemas.microsoft.com/office/powerpoint/2010/main" val="12842370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Instagram Worthy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1690688"/>
            <a:ext cx="3733800" cy="4978401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181" y="365125"/>
            <a:ext cx="3570414" cy="6347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4082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Pearls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Avoid assumptions</a:t>
            </a:r>
          </a:p>
          <a:p>
            <a:r>
              <a:rPr lang="en-US" dirty="0"/>
              <a:t>Remember sepsis on differential</a:t>
            </a:r>
          </a:p>
          <a:p>
            <a:r>
              <a:rPr lang="en-US" dirty="0"/>
              <a:t>“Gut feeling”</a:t>
            </a:r>
          </a:p>
          <a:p>
            <a:r>
              <a:rPr lang="en-US" dirty="0"/>
              <a:t>change in condition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Thank you for all the care you provide!</a:t>
            </a:r>
          </a:p>
        </p:txBody>
      </p:sp>
    </p:spTree>
    <p:extLst>
      <p:ext uri="{BB962C8B-B14F-4D97-AF65-F5344CB8AC3E}">
        <p14:creationId xmlns:p14="http://schemas.microsoft.com/office/powerpoint/2010/main" val="28621962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81800" y="1272973"/>
            <a:ext cx="5615217" cy="181163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8659" marR="3464">
              <a:lnSpc>
                <a:spcPct val="116700"/>
              </a:lnSpc>
              <a:spcBef>
                <a:spcPts val="68"/>
              </a:spcBef>
            </a:pPr>
            <a:r>
              <a:rPr sz="1050" dirty="0">
                <a:solidFill>
                  <a:srgbClr val="231F20"/>
                </a:solidFill>
                <a:latin typeface="Arial"/>
                <a:cs typeface="Arial"/>
              </a:rPr>
              <a:t>If resident has suspected infection AND two or  more:</a:t>
            </a:r>
            <a:endParaRPr sz="1050" dirty="0">
              <a:latin typeface="Arial"/>
              <a:cs typeface="Arial"/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xmlns="" id="{4BD8844B-6256-6F45-96ED-5CB675CB9443}"/>
              </a:ext>
            </a:extLst>
          </p:cNvPr>
          <p:cNvGrpSpPr/>
          <p:nvPr/>
        </p:nvGrpSpPr>
        <p:grpSpPr>
          <a:xfrm>
            <a:off x="1175658" y="1524176"/>
            <a:ext cx="5747656" cy="5768447"/>
            <a:chOff x="3868016" y="1524176"/>
            <a:chExt cx="2009775" cy="5768447"/>
          </a:xfrm>
        </p:grpSpPr>
        <p:sp>
          <p:nvSpPr>
            <p:cNvPr id="3" name="object 3"/>
            <p:cNvSpPr txBox="1"/>
            <p:nvPr/>
          </p:nvSpPr>
          <p:spPr>
            <a:xfrm>
              <a:off x="3945948" y="1610767"/>
              <a:ext cx="72303" cy="285742"/>
            </a:xfrm>
            <a:prstGeom prst="rect">
              <a:avLst/>
            </a:prstGeom>
          </p:spPr>
          <p:txBody>
            <a:bodyPr vert="horz" wrap="square" lIns="0" tIns="8659" rIns="0" bIns="0" rtlCol="0">
              <a:spAutoFit/>
            </a:bodyPr>
            <a:lstStyle/>
            <a:p>
              <a:pPr marL="8659">
                <a:spcBef>
                  <a:spcPts val="68"/>
                </a:spcBef>
              </a:pPr>
              <a:r>
                <a:rPr dirty="0">
                  <a:solidFill>
                    <a:srgbClr val="0287C5"/>
                  </a:solidFill>
                  <a:latin typeface="Arial"/>
                  <a:cs typeface="Arial"/>
                </a:rPr>
                <a:t>•</a:t>
              </a:r>
              <a:endParaRPr>
                <a:latin typeface="Arial"/>
                <a:cs typeface="Arial"/>
              </a:endParaRPr>
            </a:p>
          </p:txBody>
        </p:sp>
        <p:sp>
          <p:nvSpPr>
            <p:cNvPr id="4" name="object 4"/>
            <p:cNvSpPr txBox="1"/>
            <p:nvPr/>
          </p:nvSpPr>
          <p:spPr>
            <a:xfrm>
              <a:off x="3945948" y="1731994"/>
              <a:ext cx="72303" cy="285742"/>
            </a:xfrm>
            <a:prstGeom prst="rect">
              <a:avLst/>
            </a:prstGeom>
          </p:spPr>
          <p:txBody>
            <a:bodyPr vert="horz" wrap="square" lIns="0" tIns="8659" rIns="0" bIns="0" rtlCol="0">
              <a:spAutoFit/>
            </a:bodyPr>
            <a:lstStyle/>
            <a:p>
              <a:pPr marL="8659">
                <a:spcBef>
                  <a:spcPts val="68"/>
                </a:spcBef>
              </a:pPr>
              <a:r>
                <a:rPr dirty="0">
                  <a:solidFill>
                    <a:srgbClr val="0287C5"/>
                  </a:solidFill>
                  <a:latin typeface="Arial"/>
                  <a:cs typeface="Arial"/>
                </a:rPr>
                <a:t>•</a:t>
              </a:r>
              <a:endParaRPr>
                <a:latin typeface="Arial"/>
                <a:cs typeface="Arial"/>
              </a:endParaRPr>
            </a:p>
          </p:txBody>
        </p:sp>
        <p:sp>
          <p:nvSpPr>
            <p:cNvPr id="5" name="object 5"/>
            <p:cNvSpPr txBox="1"/>
            <p:nvPr/>
          </p:nvSpPr>
          <p:spPr>
            <a:xfrm>
              <a:off x="3945948" y="1853221"/>
              <a:ext cx="72303" cy="285742"/>
            </a:xfrm>
            <a:prstGeom prst="rect">
              <a:avLst/>
            </a:prstGeom>
          </p:spPr>
          <p:txBody>
            <a:bodyPr vert="horz" wrap="square" lIns="0" tIns="8659" rIns="0" bIns="0" rtlCol="0">
              <a:spAutoFit/>
            </a:bodyPr>
            <a:lstStyle/>
            <a:p>
              <a:pPr marL="8659">
                <a:spcBef>
                  <a:spcPts val="68"/>
                </a:spcBef>
              </a:pPr>
              <a:r>
                <a:rPr dirty="0">
                  <a:solidFill>
                    <a:srgbClr val="0287C5"/>
                  </a:solidFill>
                  <a:latin typeface="Arial"/>
                  <a:cs typeface="Arial"/>
                </a:rPr>
                <a:t>•</a:t>
              </a:r>
              <a:endParaRPr>
                <a:latin typeface="Arial"/>
                <a:cs typeface="Arial"/>
              </a:endParaRPr>
            </a:p>
          </p:txBody>
        </p:sp>
        <p:sp>
          <p:nvSpPr>
            <p:cNvPr id="6" name="object 6"/>
            <p:cNvSpPr txBox="1"/>
            <p:nvPr/>
          </p:nvSpPr>
          <p:spPr>
            <a:xfrm>
              <a:off x="3945948" y="1974449"/>
              <a:ext cx="72303" cy="285742"/>
            </a:xfrm>
            <a:prstGeom prst="rect">
              <a:avLst/>
            </a:prstGeom>
          </p:spPr>
          <p:txBody>
            <a:bodyPr vert="horz" wrap="square" lIns="0" tIns="8659" rIns="0" bIns="0" rtlCol="0">
              <a:spAutoFit/>
            </a:bodyPr>
            <a:lstStyle/>
            <a:p>
              <a:pPr marL="8659">
                <a:spcBef>
                  <a:spcPts val="68"/>
                </a:spcBef>
              </a:pPr>
              <a:r>
                <a:rPr dirty="0">
                  <a:solidFill>
                    <a:srgbClr val="0287C5"/>
                  </a:solidFill>
                  <a:latin typeface="Arial"/>
                  <a:cs typeface="Arial"/>
                </a:rPr>
                <a:t>•</a:t>
              </a:r>
              <a:endParaRPr>
                <a:latin typeface="Arial"/>
                <a:cs typeface="Arial"/>
              </a:endParaRPr>
            </a:p>
          </p:txBody>
        </p:sp>
        <p:sp>
          <p:nvSpPr>
            <p:cNvPr id="7" name="object 7"/>
            <p:cNvSpPr txBox="1"/>
            <p:nvPr/>
          </p:nvSpPr>
          <p:spPr>
            <a:xfrm>
              <a:off x="3945948" y="1524176"/>
              <a:ext cx="1931843" cy="1255752"/>
            </a:xfrm>
            <a:prstGeom prst="rect">
              <a:avLst/>
            </a:prstGeom>
          </p:spPr>
          <p:txBody>
            <a:bodyPr vert="horz" wrap="square" lIns="0" tIns="8659" rIns="0" bIns="0" rtlCol="0">
              <a:spAutoFit/>
            </a:bodyPr>
            <a:lstStyle/>
            <a:p>
              <a:pPr marL="125553" marR="551569" indent="-116895">
                <a:lnSpc>
                  <a:spcPct val="116700"/>
                </a:lnSpc>
                <a:spcBef>
                  <a:spcPts val="68"/>
                </a:spcBef>
                <a:buClr>
                  <a:srgbClr val="0287C5"/>
                </a:buClr>
                <a:buSzPct val="180000"/>
                <a:buChar char="•"/>
                <a:tabLst>
                  <a:tab pos="125553" algn="l"/>
                </a:tabLst>
              </a:pPr>
              <a:r>
                <a:rPr sz="1000" spc="-7" dirty="0">
                  <a:solidFill>
                    <a:srgbClr val="231F20"/>
                  </a:solidFill>
                  <a:latin typeface="Arial"/>
                  <a:cs typeface="Arial"/>
                </a:rPr>
                <a:t>Temperature </a:t>
              </a:r>
              <a:r>
                <a:rPr sz="1000" dirty="0">
                  <a:solidFill>
                    <a:srgbClr val="231F20"/>
                  </a:solidFill>
                  <a:latin typeface="Arial"/>
                  <a:cs typeface="Arial"/>
                </a:rPr>
                <a:t>&gt;100°F or &lt;96.8°F  Pulse</a:t>
              </a:r>
              <a:r>
                <a:rPr sz="1000" spc="7" dirty="0">
                  <a:solidFill>
                    <a:srgbClr val="231F20"/>
                  </a:solidFill>
                  <a:latin typeface="Arial"/>
                  <a:cs typeface="Arial"/>
                </a:rPr>
                <a:t> </a:t>
              </a:r>
              <a:r>
                <a:rPr sz="1000" dirty="0">
                  <a:solidFill>
                    <a:srgbClr val="231F20"/>
                  </a:solidFill>
                  <a:latin typeface="Arial"/>
                  <a:cs typeface="Arial"/>
                </a:rPr>
                <a:t>&gt;100</a:t>
              </a:r>
              <a:endParaRPr sz="1000" dirty="0">
                <a:latin typeface="Arial"/>
                <a:cs typeface="Arial"/>
              </a:endParaRPr>
            </a:p>
            <a:p>
              <a:pPr marL="125553" marR="3464">
                <a:lnSpc>
                  <a:spcPct val="116700"/>
                </a:lnSpc>
              </a:pPr>
              <a:r>
                <a:rPr sz="1000" dirty="0">
                  <a:solidFill>
                    <a:srgbClr val="231F20"/>
                  </a:solidFill>
                  <a:latin typeface="Arial"/>
                  <a:cs typeface="Arial"/>
                </a:rPr>
                <a:t>SBP &lt;100 mmHg or &gt;40 mmHg from baseline  Respiratory rate &gt;20/SpO2</a:t>
              </a:r>
              <a:r>
                <a:rPr sz="1000" spc="37" dirty="0">
                  <a:solidFill>
                    <a:srgbClr val="231F20"/>
                  </a:solidFill>
                  <a:latin typeface="Arial"/>
                  <a:cs typeface="Arial"/>
                </a:rPr>
                <a:t> </a:t>
              </a:r>
              <a:r>
                <a:rPr sz="1000" dirty="0">
                  <a:solidFill>
                    <a:srgbClr val="231F20"/>
                  </a:solidFill>
                  <a:latin typeface="Arial"/>
                  <a:cs typeface="Arial"/>
                </a:rPr>
                <a:t>&lt;90%</a:t>
              </a:r>
              <a:endParaRPr sz="1000" dirty="0">
                <a:latin typeface="Arial"/>
                <a:cs typeface="Arial"/>
              </a:endParaRPr>
            </a:p>
            <a:p>
              <a:pPr marL="125553">
                <a:spcBef>
                  <a:spcPts val="136"/>
                </a:spcBef>
              </a:pPr>
              <a:r>
                <a:rPr sz="1000" dirty="0">
                  <a:solidFill>
                    <a:srgbClr val="231F20"/>
                  </a:solidFill>
                  <a:latin typeface="Arial"/>
                  <a:cs typeface="Arial"/>
                </a:rPr>
                <a:t>Altered mental</a:t>
              </a:r>
              <a:r>
                <a:rPr sz="1000" spc="24" dirty="0">
                  <a:solidFill>
                    <a:srgbClr val="231F20"/>
                  </a:solidFill>
                  <a:latin typeface="Arial"/>
                  <a:cs typeface="Arial"/>
                </a:rPr>
                <a:t> </a:t>
              </a:r>
              <a:r>
                <a:rPr sz="1000" dirty="0">
                  <a:solidFill>
                    <a:srgbClr val="231F20"/>
                  </a:solidFill>
                  <a:latin typeface="Arial"/>
                  <a:cs typeface="Arial"/>
                </a:rPr>
                <a:t>status</a:t>
              </a:r>
              <a:endParaRPr sz="1000" dirty="0">
                <a:latin typeface="Arial"/>
                <a:cs typeface="Arial"/>
              </a:endParaRPr>
            </a:p>
          </p:txBody>
        </p:sp>
        <p:sp>
          <p:nvSpPr>
            <p:cNvPr id="8" name="object 8"/>
            <p:cNvSpPr txBox="1"/>
            <p:nvPr/>
          </p:nvSpPr>
          <p:spPr>
            <a:xfrm>
              <a:off x="3868016" y="2277517"/>
              <a:ext cx="348095" cy="316520"/>
            </a:xfrm>
            <a:prstGeom prst="rect">
              <a:avLst/>
            </a:prstGeom>
          </p:spPr>
          <p:txBody>
            <a:bodyPr vert="horz" wrap="square" lIns="0" tIns="8659" rIns="0" bIns="0" rtlCol="0">
              <a:spAutoFit/>
            </a:bodyPr>
            <a:lstStyle/>
            <a:p>
              <a:pPr marL="8659">
                <a:spcBef>
                  <a:spcPts val="68"/>
                </a:spcBef>
              </a:pPr>
              <a:r>
                <a:rPr sz="1000" dirty="0">
                  <a:solidFill>
                    <a:srgbClr val="231F20"/>
                  </a:solidFill>
                  <a:latin typeface="Arial"/>
                  <a:cs typeface="Arial"/>
                </a:rPr>
                <a:t>Plan</a:t>
              </a:r>
              <a:r>
                <a:rPr sz="1000" spc="-14" dirty="0">
                  <a:solidFill>
                    <a:srgbClr val="231F20"/>
                  </a:solidFill>
                  <a:latin typeface="Arial"/>
                  <a:cs typeface="Arial"/>
                </a:rPr>
                <a:t> </a:t>
              </a:r>
              <a:r>
                <a:rPr sz="1000" dirty="0">
                  <a:solidFill>
                    <a:srgbClr val="231F20"/>
                  </a:solidFill>
                  <a:latin typeface="Arial"/>
                  <a:cs typeface="Arial"/>
                </a:rPr>
                <a:t>for:</a:t>
              </a:r>
              <a:endParaRPr sz="1000">
                <a:latin typeface="Arial"/>
                <a:cs typeface="Arial"/>
              </a:endParaRPr>
            </a:p>
          </p:txBody>
        </p:sp>
        <p:sp>
          <p:nvSpPr>
            <p:cNvPr id="9" name="object 9"/>
            <p:cNvSpPr txBox="1"/>
            <p:nvPr/>
          </p:nvSpPr>
          <p:spPr>
            <a:xfrm>
              <a:off x="3945948" y="2346789"/>
              <a:ext cx="72303" cy="285742"/>
            </a:xfrm>
            <a:prstGeom prst="rect">
              <a:avLst/>
            </a:prstGeom>
          </p:spPr>
          <p:txBody>
            <a:bodyPr vert="horz" wrap="square" lIns="0" tIns="8659" rIns="0" bIns="0" rtlCol="0">
              <a:spAutoFit/>
            </a:bodyPr>
            <a:lstStyle/>
            <a:p>
              <a:pPr marL="8659">
                <a:spcBef>
                  <a:spcPts val="68"/>
                </a:spcBef>
              </a:pPr>
              <a:r>
                <a:rPr dirty="0">
                  <a:solidFill>
                    <a:srgbClr val="0287C5"/>
                  </a:solidFill>
                  <a:latin typeface="Arial"/>
                  <a:cs typeface="Arial"/>
                </a:rPr>
                <a:t>•</a:t>
              </a:r>
              <a:endParaRPr>
                <a:latin typeface="Arial"/>
                <a:cs typeface="Arial"/>
              </a:endParaRPr>
            </a:p>
          </p:txBody>
        </p:sp>
        <p:sp>
          <p:nvSpPr>
            <p:cNvPr id="10" name="object 10"/>
            <p:cNvSpPr txBox="1"/>
            <p:nvPr/>
          </p:nvSpPr>
          <p:spPr>
            <a:xfrm>
              <a:off x="3945948" y="2468016"/>
              <a:ext cx="72303" cy="285742"/>
            </a:xfrm>
            <a:prstGeom prst="rect">
              <a:avLst/>
            </a:prstGeom>
          </p:spPr>
          <p:txBody>
            <a:bodyPr vert="horz" wrap="square" lIns="0" tIns="8659" rIns="0" bIns="0" rtlCol="0">
              <a:spAutoFit/>
            </a:bodyPr>
            <a:lstStyle/>
            <a:p>
              <a:pPr marL="8659">
                <a:spcBef>
                  <a:spcPts val="68"/>
                </a:spcBef>
              </a:pPr>
              <a:r>
                <a:rPr dirty="0">
                  <a:solidFill>
                    <a:srgbClr val="0287C5"/>
                  </a:solidFill>
                  <a:latin typeface="Arial"/>
                  <a:cs typeface="Arial"/>
                </a:rPr>
                <a:t>•</a:t>
              </a:r>
              <a:endParaRPr>
                <a:latin typeface="Arial"/>
                <a:cs typeface="Arial"/>
              </a:endParaRPr>
            </a:p>
          </p:txBody>
        </p:sp>
        <p:sp>
          <p:nvSpPr>
            <p:cNvPr id="11" name="object 11"/>
            <p:cNvSpPr txBox="1"/>
            <p:nvPr/>
          </p:nvSpPr>
          <p:spPr>
            <a:xfrm>
              <a:off x="3945948" y="2589243"/>
              <a:ext cx="72303" cy="285742"/>
            </a:xfrm>
            <a:prstGeom prst="rect">
              <a:avLst/>
            </a:prstGeom>
          </p:spPr>
          <p:txBody>
            <a:bodyPr vert="horz" wrap="square" lIns="0" tIns="8659" rIns="0" bIns="0" rtlCol="0">
              <a:spAutoFit/>
            </a:bodyPr>
            <a:lstStyle/>
            <a:p>
              <a:pPr marL="8659">
                <a:spcBef>
                  <a:spcPts val="68"/>
                </a:spcBef>
              </a:pPr>
              <a:r>
                <a:rPr dirty="0">
                  <a:solidFill>
                    <a:srgbClr val="0287C5"/>
                  </a:solidFill>
                  <a:latin typeface="Arial"/>
                  <a:cs typeface="Arial"/>
                </a:rPr>
                <a:t>•</a:t>
              </a:r>
              <a:endParaRPr>
                <a:latin typeface="Arial"/>
                <a:cs typeface="Arial"/>
              </a:endParaRPr>
            </a:p>
          </p:txBody>
        </p:sp>
        <p:sp>
          <p:nvSpPr>
            <p:cNvPr id="12" name="object 12"/>
            <p:cNvSpPr txBox="1"/>
            <p:nvPr/>
          </p:nvSpPr>
          <p:spPr>
            <a:xfrm>
              <a:off x="4062845" y="2381426"/>
              <a:ext cx="1019608" cy="893153"/>
            </a:xfrm>
            <a:prstGeom prst="rect">
              <a:avLst/>
            </a:prstGeom>
          </p:spPr>
          <p:txBody>
            <a:bodyPr vert="horz" wrap="square" lIns="0" tIns="8659" rIns="0" bIns="0" rtlCol="0">
              <a:spAutoFit/>
            </a:bodyPr>
            <a:lstStyle/>
            <a:p>
              <a:pPr marL="8659" marR="3464">
                <a:lnSpc>
                  <a:spcPct val="116700"/>
                </a:lnSpc>
                <a:spcBef>
                  <a:spcPts val="68"/>
                </a:spcBef>
              </a:pPr>
              <a:r>
                <a:rPr sz="1000" dirty="0">
                  <a:solidFill>
                    <a:srgbClr val="231F20"/>
                  </a:solidFill>
                  <a:latin typeface="Arial"/>
                  <a:cs typeface="Arial"/>
                </a:rPr>
                <a:t>Review advance directive  Contact the physician  Contact the</a:t>
              </a:r>
              <a:r>
                <a:rPr sz="1000" spc="17" dirty="0">
                  <a:solidFill>
                    <a:srgbClr val="231F20"/>
                  </a:solidFill>
                  <a:latin typeface="Arial"/>
                  <a:cs typeface="Arial"/>
                </a:rPr>
                <a:t> </a:t>
              </a:r>
              <a:r>
                <a:rPr sz="1000" dirty="0">
                  <a:solidFill>
                    <a:srgbClr val="231F20"/>
                  </a:solidFill>
                  <a:latin typeface="Arial"/>
                  <a:cs typeface="Arial"/>
                </a:rPr>
                <a:t>family</a:t>
              </a:r>
              <a:endParaRPr sz="1000" dirty="0">
                <a:latin typeface="Arial"/>
                <a:cs typeface="Arial"/>
              </a:endParaRPr>
            </a:p>
          </p:txBody>
        </p:sp>
        <p:sp>
          <p:nvSpPr>
            <p:cNvPr id="13" name="object 13"/>
            <p:cNvSpPr txBox="1"/>
            <p:nvPr/>
          </p:nvSpPr>
          <p:spPr>
            <a:xfrm>
              <a:off x="3868016" y="2841117"/>
              <a:ext cx="1335231" cy="316520"/>
            </a:xfrm>
            <a:prstGeom prst="rect">
              <a:avLst/>
            </a:prstGeom>
          </p:spPr>
          <p:txBody>
            <a:bodyPr vert="horz" wrap="square" lIns="0" tIns="8659" rIns="0" bIns="0" rtlCol="0">
              <a:spAutoFit/>
            </a:bodyPr>
            <a:lstStyle/>
            <a:p>
              <a:pPr marL="8659">
                <a:spcBef>
                  <a:spcPts val="68"/>
                </a:spcBef>
              </a:pPr>
              <a:r>
                <a:rPr sz="1000" dirty="0">
                  <a:solidFill>
                    <a:srgbClr val="231F20"/>
                  </a:solidFill>
                  <a:latin typeface="Arial"/>
                  <a:cs typeface="Arial"/>
                </a:rPr>
                <a:t>If transferring resident to</a:t>
              </a:r>
              <a:r>
                <a:rPr sz="1000" spc="112" dirty="0">
                  <a:solidFill>
                    <a:srgbClr val="231F20"/>
                  </a:solidFill>
                  <a:latin typeface="Arial"/>
                  <a:cs typeface="Arial"/>
                </a:rPr>
                <a:t> </a:t>
              </a:r>
              <a:r>
                <a:rPr sz="1000" dirty="0">
                  <a:solidFill>
                    <a:srgbClr val="231F20"/>
                  </a:solidFill>
                  <a:latin typeface="Arial"/>
                  <a:cs typeface="Arial"/>
                </a:rPr>
                <a:t>hospital:</a:t>
              </a:r>
              <a:endParaRPr sz="1000" dirty="0">
                <a:latin typeface="Arial"/>
                <a:cs typeface="Arial"/>
              </a:endParaRPr>
            </a:p>
          </p:txBody>
        </p:sp>
        <p:sp>
          <p:nvSpPr>
            <p:cNvPr id="14" name="object 14"/>
            <p:cNvSpPr txBox="1"/>
            <p:nvPr/>
          </p:nvSpPr>
          <p:spPr>
            <a:xfrm>
              <a:off x="3945948" y="3091471"/>
              <a:ext cx="72303" cy="285742"/>
            </a:xfrm>
            <a:prstGeom prst="rect">
              <a:avLst/>
            </a:prstGeom>
          </p:spPr>
          <p:txBody>
            <a:bodyPr vert="horz" wrap="square" lIns="0" tIns="8659" rIns="0" bIns="0" rtlCol="0">
              <a:spAutoFit/>
            </a:bodyPr>
            <a:lstStyle/>
            <a:p>
              <a:pPr marL="8659">
                <a:spcBef>
                  <a:spcPts val="68"/>
                </a:spcBef>
              </a:pPr>
              <a:r>
                <a:rPr dirty="0">
                  <a:solidFill>
                    <a:srgbClr val="0287C5"/>
                  </a:solidFill>
                  <a:latin typeface="Arial"/>
                  <a:cs typeface="Arial"/>
                </a:rPr>
                <a:t>•</a:t>
              </a:r>
              <a:endParaRPr>
                <a:latin typeface="Arial"/>
                <a:cs typeface="Arial"/>
              </a:endParaRPr>
            </a:p>
          </p:txBody>
        </p:sp>
        <p:sp>
          <p:nvSpPr>
            <p:cNvPr id="15" name="object 15"/>
            <p:cNvSpPr txBox="1"/>
            <p:nvPr/>
          </p:nvSpPr>
          <p:spPr>
            <a:xfrm>
              <a:off x="3945948" y="3212698"/>
              <a:ext cx="72303" cy="285742"/>
            </a:xfrm>
            <a:prstGeom prst="rect">
              <a:avLst/>
            </a:prstGeom>
          </p:spPr>
          <p:txBody>
            <a:bodyPr vert="horz" wrap="square" lIns="0" tIns="8659" rIns="0" bIns="0" rtlCol="0">
              <a:spAutoFit/>
            </a:bodyPr>
            <a:lstStyle/>
            <a:p>
              <a:pPr marL="8659">
                <a:spcBef>
                  <a:spcPts val="68"/>
                </a:spcBef>
              </a:pPr>
              <a:r>
                <a:rPr dirty="0">
                  <a:solidFill>
                    <a:srgbClr val="0287C5"/>
                  </a:solidFill>
                  <a:latin typeface="Arial"/>
                  <a:cs typeface="Arial"/>
                </a:rPr>
                <a:t>•</a:t>
              </a:r>
              <a:endParaRPr>
                <a:latin typeface="Arial"/>
                <a:cs typeface="Arial"/>
              </a:endParaRPr>
            </a:p>
          </p:txBody>
        </p:sp>
        <p:sp>
          <p:nvSpPr>
            <p:cNvPr id="16" name="object 16"/>
            <p:cNvSpPr txBox="1"/>
            <p:nvPr/>
          </p:nvSpPr>
          <p:spPr>
            <a:xfrm>
              <a:off x="3945948" y="3333925"/>
              <a:ext cx="72303" cy="285742"/>
            </a:xfrm>
            <a:prstGeom prst="rect">
              <a:avLst/>
            </a:prstGeom>
          </p:spPr>
          <p:txBody>
            <a:bodyPr vert="horz" wrap="square" lIns="0" tIns="8659" rIns="0" bIns="0" rtlCol="0">
              <a:spAutoFit/>
            </a:bodyPr>
            <a:lstStyle/>
            <a:p>
              <a:pPr marL="8659">
                <a:spcBef>
                  <a:spcPts val="68"/>
                </a:spcBef>
              </a:pPr>
              <a:r>
                <a:rPr dirty="0">
                  <a:solidFill>
                    <a:srgbClr val="0287C5"/>
                  </a:solidFill>
                  <a:latin typeface="Arial"/>
                  <a:cs typeface="Arial"/>
                </a:rPr>
                <a:t>•</a:t>
              </a:r>
              <a:endParaRPr>
                <a:latin typeface="Arial"/>
                <a:cs typeface="Arial"/>
              </a:endParaRPr>
            </a:p>
          </p:txBody>
        </p:sp>
        <p:sp>
          <p:nvSpPr>
            <p:cNvPr id="17" name="object 17"/>
            <p:cNvSpPr txBox="1"/>
            <p:nvPr/>
          </p:nvSpPr>
          <p:spPr>
            <a:xfrm>
              <a:off x="3945948" y="3004880"/>
              <a:ext cx="1290205" cy="1253251"/>
            </a:xfrm>
            <a:prstGeom prst="rect">
              <a:avLst/>
            </a:prstGeom>
          </p:spPr>
          <p:txBody>
            <a:bodyPr vert="horz" wrap="square" lIns="0" tIns="8659" rIns="0" bIns="0" rtlCol="0">
              <a:spAutoFit/>
            </a:bodyPr>
            <a:lstStyle/>
            <a:p>
              <a:pPr marL="125553" marR="277949" indent="-116895">
                <a:lnSpc>
                  <a:spcPct val="116700"/>
                </a:lnSpc>
                <a:spcBef>
                  <a:spcPts val="68"/>
                </a:spcBef>
                <a:buClr>
                  <a:srgbClr val="0287C5"/>
                </a:buClr>
                <a:buSzPct val="180000"/>
                <a:buChar char="•"/>
                <a:tabLst>
                  <a:tab pos="125553" algn="l"/>
                </a:tabLst>
              </a:pPr>
              <a:r>
                <a:rPr sz="1000" dirty="0">
                  <a:solidFill>
                    <a:srgbClr val="231F20"/>
                  </a:solidFill>
                  <a:latin typeface="Arial"/>
                  <a:cs typeface="Arial"/>
                </a:rPr>
                <a:t>Prepare transfer sheet  Call</a:t>
              </a:r>
              <a:r>
                <a:rPr sz="1000" spc="3" dirty="0">
                  <a:solidFill>
                    <a:srgbClr val="231F20"/>
                  </a:solidFill>
                  <a:latin typeface="Arial"/>
                  <a:cs typeface="Arial"/>
                </a:rPr>
                <a:t> </a:t>
              </a:r>
              <a:r>
                <a:rPr sz="1000" dirty="0">
                  <a:solidFill>
                    <a:srgbClr val="231F20"/>
                  </a:solidFill>
                  <a:latin typeface="Arial"/>
                  <a:cs typeface="Arial"/>
                </a:rPr>
                <a:t>ambulance</a:t>
              </a:r>
              <a:endParaRPr sz="1000">
                <a:latin typeface="Arial"/>
                <a:cs typeface="Arial"/>
              </a:endParaRPr>
            </a:p>
            <a:p>
              <a:pPr marL="125553" marR="3464">
                <a:lnSpc>
                  <a:spcPct val="116700"/>
                </a:lnSpc>
              </a:pPr>
              <a:r>
                <a:rPr sz="1000" dirty="0">
                  <a:solidFill>
                    <a:srgbClr val="231F20"/>
                  </a:solidFill>
                  <a:latin typeface="Arial"/>
                  <a:cs typeface="Arial"/>
                </a:rPr>
                <a:t>Call in report to hospital  Report positive sepsis</a:t>
              </a:r>
              <a:r>
                <a:rPr sz="1000" spc="55" dirty="0">
                  <a:solidFill>
                    <a:srgbClr val="231F20"/>
                  </a:solidFill>
                  <a:latin typeface="Arial"/>
                  <a:cs typeface="Arial"/>
                </a:rPr>
                <a:t> </a:t>
              </a:r>
              <a:r>
                <a:rPr sz="1000" dirty="0">
                  <a:solidFill>
                    <a:srgbClr val="231F20"/>
                  </a:solidFill>
                  <a:latin typeface="Arial"/>
                  <a:cs typeface="Arial"/>
                </a:rPr>
                <a:t>screen</a:t>
              </a:r>
              <a:endParaRPr sz="1000">
                <a:latin typeface="Arial"/>
                <a:cs typeface="Arial"/>
              </a:endParaRPr>
            </a:p>
          </p:txBody>
        </p:sp>
        <p:sp>
          <p:nvSpPr>
            <p:cNvPr id="18" name="object 18"/>
            <p:cNvSpPr txBox="1"/>
            <p:nvPr/>
          </p:nvSpPr>
          <p:spPr>
            <a:xfrm>
              <a:off x="3868016" y="3619675"/>
              <a:ext cx="1948295" cy="759270"/>
            </a:xfrm>
            <a:prstGeom prst="rect">
              <a:avLst/>
            </a:prstGeom>
          </p:spPr>
          <p:txBody>
            <a:bodyPr vert="horz" wrap="square" lIns="0" tIns="8659" rIns="0" bIns="0" rtlCol="0">
              <a:spAutoFit/>
            </a:bodyPr>
            <a:lstStyle/>
            <a:p>
              <a:pPr marL="8659" marR="3464">
                <a:lnSpc>
                  <a:spcPct val="125000"/>
                </a:lnSpc>
                <a:spcBef>
                  <a:spcPts val="68"/>
                </a:spcBef>
              </a:pPr>
              <a:r>
                <a:rPr sz="1000" dirty="0">
                  <a:solidFill>
                    <a:srgbClr val="231F20"/>
                  </a:solidFill>
                  <a:latin typeface="Arial"/>
                  <a:cs typeface="Arial"/>
                </a:rPr>
                <a:t>If resident stays in </a:t>
              </a:r>
              <a:r>
                <a:rPr sz="1000" spc="-3" dirty="0">
                  <a:solidFill>
                    <a:srgbClr val="231F20"/>
                  </a:solidFill>
                  <a:latin typeface="Arial"/>
                  <a:cs typeface="Arial"/>
                </a:rPr>
                <a:t>facility, </a:t>
              </a:r>
              <a:r>
                <a:rPr sz="1000" dirty="0">
                  <a:solidFill>
                    <a:srgbClr val="231F20"/>
                  </a:solidFill>
                  <a:latin typeface="Arial"/>
                  <a:cs typeface="Arial"/>
                </a:rPr>
                <a:t>consider options below  that are in agreement with resident’s advance  directives:</a:t>
              </a:r>
              <a:endParaRPr sz="1000">
                <a:latin typeface="Arial"/>
                <a:cs typeface="Arial"/>
              </a:endParaRPr>
            </a:p>
          </p:txBody>
        </p:sp>
        <p:sp>
          <p:nvSpPr>
            <p:cNvPr id="19" name="object 19"/>
            <p:cNvSpPr txBox="1"/>
            <p:nvPr/>
          </p:nvSpPr>
          <p:spPr>
            <a:xfrm>
              <a:off x="3945948" y="4095925"/>
              <a:ext cx="72303" cy="285742"/>
            </a:xfrm>
            <a:prstGeom prst="rect">
              <a:avLst/>
            </a:prstGeom>
          </p:spPr>
          <p:txBody>
            <a:bodyPr vert="horz" wrap="square" lIns="0" tIns="8659" rIns="0" bIns="0" rtlCol="0">
              <a:spAutoFit/>
            </a:bodyPr>
            <a:lstStyle/>
            <a:p>
              <a:pPr marL="8659">
                <a:spcBef>
                  <a:spcPts val="68"/>
                </a:spcBef>
              </a:pPr>
              <a:r>
                <a:rPr dirty="0">
                  <a:solidFill>
                    <a:srgbClr val="0287C5"/>
                  </a:solidFill>
                  <a:latin typeface="Arial"/>
                  <a:cs typeface="Arial"/>
                </a:rPr>
                <a:t>•</a:t>
              </a:r>
              <a:endParaRPr>
                <a:latin typeface="Arial"/>
                <a:cs typeface="Arial"/>
              </a:endParaRPr>
            </a:p>
          </p:txBody>
        </p:sp>
        <p:sp>
          <p:nvSpPr>
            <p:cNvPr id="20" name="object 20"/>
            <p:cNvSpPr txBox="1"/>
            <p:nvPr/>
          </p:nvSpPr>
          <p:spPr>
            <a:xfrm>
              <a:off x="3945948" y="4338380"/>
              <a:ext cx="72303" cy="285742"/>
            </a:xfrm>
            <a:prstGeom prst="rect">
              <a:avLst/>
            </a:prstGeom>
          </p:spPr>
          <p:txBody>
            <a:bodyPr vert="horz" wrap="square" lIns="0" tIns="8659" rIns="0" bIns="0" rtlCol="0">
              <a:spAutoFit/>
            </a:bodyPr>
            <a:lstStyle/>
            <a:p>
              <a:pPr marL="8659">
                <a:spcBef>
                  <a:spcPts val="68"/>
                </a:spcBef>
              </a:pPr>
              <a:r>
                <a:rPr dirty="0">
                  <a:solidFill>
                    <a:srgbClr val="0287C5"/>
                  </a:solidFill>
                  <a:latin typeface="Arial"/>
                  <a:cs typeface="Arial"/>
                </a:rPr>
                <a:t>•</a:t>
              </a:r>
              <a:endParaRPr>
                <a:latin typeface="Arial"/>
                <a:cs typeface="Arial"/>
              </a:endParaRPr>
            </a:p>
          </p:txBody>
        </p:sp>
        <p:sp>
          <p:nvSpPr>
            <p:cNvPr id="21" name="object 21"/>
            <p:cNvSpPr txBox="1"/>
            <p:nvPr/>
          </p:nvSpPr>
          <p:spPr>
            <a:xfrm>
              <a:off x="3945948" y="4459607"/>
              <a:ext cx="72303" cy="285742"/>
            </a:xfrm>
            <a:prstGeom prst="rect">
              <a:avLst/>
            </a:prstGeom>
          </p:spPr>
          <p:txBody>
            <a:bodyPr vert="horz" wrap="square" lIns="0" tIns="8659" rIns="0" bIns="0" rtlCol="0">
              <a:spAutoFit/>
            </a:bodyPr>
            <a:lstStyle/>
            <a:p>
              <a:pPr marL="8659">
                <a:spcBef>
                  <a:spcPts val="68"/>
                </a:spcBef>
              </a:pPr>
              <a:r>
                <a:rPr dirty="0">
                  <a:solidFill>
                    <a:srgbClr val="0287C5"/>
                  </a:solidFill>
                  <a:latin typeface="Arial"/>
                  <a:cs typeface="Arial"/>
                </a:rPr>
                <a:t>•</a:t>
              </a:r>
              <a:endParaRPr>
                <a:latin typeface="Arial"/>
                <a:cs typeface="Arial"/>
              </a:endParaRPr>
            </a:p>
          </p:txBody>
        </p:sp>
        <p:sp>
          <p:nvSpPr>
            <p:cNvPr id="22" name="object 22"/>
            <p:cNvSpPr txBox="1"/>
            <p:nvPr/>
          </p:nvSpPr>
          <p:spPr>
            <a:xfrm>
              <a:off x="3945948" y="4580834"/>
              <a:ext cx="72303" cy="285742"/>
            </a:xfrm>
            <a:prstGeom prst="rect">
              <a:avLst/>
            </a:prstGeom>
          </p:spPr>
          <p:txBody>
            <a:bodyPr vert="horz" wrap="square" lIns="0" tIns="8659" rIns="0" bIns="0" rtlCol="0">
              <a:spAutoFit/>
            </a:bodyPr>
            <a:lstStyle/>
            <a:p>
              <a:pPr marL="8659">
                <a:spcBef>
                  <a:spcPts val="68"/>
                </a:spcBef>
              </a:pPr>
              <a:r>
                <a:rPr dirty="0">
                  <a:solidFill>
                    <a:srgbClr val="0287C5"/>
                  </a:solidFill>
                  <a:latin typeface="Arial"/>
                  <a:cs typeface="Arial"/>
                </a:rPr>
                <a:t>•</a:t>
              </a:r>
              <a:endParaRPr>
                <a:latin typeface="Arial"/>
                <a:cs typeface="Arial"/>
              </a:endParaRPr>
            </a:p>
          </p:txBody>
        </p:sp>
        <p:sp>
          <p:nvSpPr>
            <p:cNvPr id="23" name="object 23"/>
            <p:cNvSpPr txBox="1"/>
            <p:nvPr/>
          </p:nvSpPr>
          <p:spPr>
            <a:xfrm>
              <a:off x="3945948" y="4009334"/>
              <a:ext cx="1851747" cy="1613350"/>
            </a:xfrm>
            <a:prstGeom prst="rect">
              <a:avLst/>
            </a:prstGeom>
          </p:spPr>
          <p:txBody>
            <a:bodyPr vert="horz" wrap="square" lIns="0" tIns="8659" rIns="0" bIns="0" rtlCol="0">
              <a:spAutoFit/>
            </a:bodyPr>
            <a:lstStyle/>
            <a:p>
              <a:pPr marL="125553" marR="3464" indent="-116895">
                <a:lnSpc>
                  <a:spcPct val="116700"/>
                </a:lnSpc>
                <a:spcBef>
                  <a:spcPts val="68"/>
                </a:spcBef>
                <a:buClr>
                  <a:srgbClr val="0287C5"/>
                </a:buClr>
                <a:buSzPct val="180000"/>
                <a:buChar char="•"/>
                <a:tabLst>
                  <a:tab pos="125553" algn="l"/>
                </a:tabLst>
              </a:pPr>
              <a:r>
                <a:rPr sz="1000" dirty="0">
                  <a:solidFill>
                    <a:srgbClr val="231F20"/>
                  </a:solidFill>
                  <a:latin typeface="Arial"/>
                  <a:cs typeface="Arial"/>
                </a:rPr>
                <a:t>Labs: CBC </a:t>
              </a:r>
              <a:r>
                <a:rPr sz="1000" spc="-3" dirty="0">
                  <a:solidFill>
                    <a:srgbClr val="231F20"/>
                  </a:solidFill>
                  <a:latin typeface="Arial"/>
                  <a:cs typeface="Arial"/>
                </a:rPr>
                <a:t>w/diff, </a:t>
              </a:r>
              <a:r>
                <a:rPr sz="1000" dirty="0">
                  <a:solidFill>
                    <a:srgbClr val="231F20"/>
                  </a:solidFill>
                  <a:latin typeface="Arial"/>
                  <a:cs typeface="Arial"/>
                </a:rPr>
                <a:t>lactate level (if able)  UA/UC, blood cultures, as able from 2 sites,  not from</a:t>
              </a:r>
              <a:r>
                <a:rPr sz="1000" spc="17" dirty="0">
                  <a:solidFill>
                    <a:srgbClr val="231F20"/>
                  </a:solidFill>
                  <a:latin typeface="Arial"/>
                  <a:cs typeface="Arial"/>
                </a:rPr>
                <a:t> </a:t>
              </a:r>
              <a:r>
                <a:rPr sz="1000" dirty="0">
                  <a:solidFill>
                    <a:srgbClr val="231F20"/>
                  </a:solidFill>
                  <a:latin typeface="Arial"/>
                  <a:cs typeface="Arial"/>
                </a:rPr>
                <a:t>lines</a:t>
              </a:r>
              <a:endParaRPr sz="1000">
                <a:latin typeface="Arial"/>
                <a:cs typeface="Arial"/>
              </a:endParaRPr>
            </a:p>
            <a:p>
              <a:pPr marL="125553" marR="42861">
                <a:lnSpc>
                  <a:spcPct val="116700"/>
                </a:lnSpc>
              </a:pPr>
              <a:r>
                <a:rPr sz="1000" dirty="0">
                  <a:solidFill>
                    <a:srgbClr val="231F20"/>
                  </a:solidFill>
                  <a:latin typeface="Arial"/>
                  <a:cs typeface="Arial"/>
                </a:rPr>
                <a:t>Establish IV access for IV 0.9% @ 30ml/kg  Administer </a:t>
              </a:r>
              <a:r>
                <a:rPr sz="1000" spc="-20" dirty="0">
                  <a:solidFill>
                    <a:srgbClr val="231F20"/>
                  </a:solidFill>
                  <a:latin typeface="Arial"/>
                  <a:cs typeface="Arial"/>
                </a:rPr>
                <a:t>IV, </a:t>
              </a:r>
              <a:r>
                <a:rPr sz="1000" dirty="0">
                  <a:solidFill>
                    <a:srgbClr val="231F20"/>
                  </a:solidFill>
                  <a:latin typeface="Arial"/>
                  <a:cs typeface="Arial"/>
                </a:rPr>
                <a:t>PO or IM</a:t>
              </a:r>
              <a:r>
                <a:rPr sz="1000" spc="95" dirty="0">
                  <a:solidFill>
                    <a:srgbClr val="231F20"/>
                  </a:solidFill>
                  <a:latin typeface="Arial"/>
                  <a:cs typeface="Arial"/>
                </a:rPr>
                <a:t> </a:t>
              </a:r>
              <a:r>
                <a:rPr sz="1000" dirty="0">
                  <a:solidFill>
                    <a:srgbClr val="231F20"/>
                  </a:solidFill>
                  <a:latin typeface="Arial"/>
                  <a:cs typeface="Arial"/>
                </a:rPr>
                <a:t>antibiotics</a:t>
              </a:r>
              <a:endParaRPr sz="1000">
                <a:latin typeface="Arial"/>
                <a:cs typeface="Arial"/>
              </a:endParaRPr>
            </a:p>
            <a:p>
              <a:pPr marL="125553" marR="41563">
                <a:lnSpc>
                  <a:spcPct val="116700"/>
                </a:lnSpc>
              </a:pPr>
              <a:r>
                <a:rPr sz="1000" dirty="0">
                  <a:solidFill>
                    <a:srgbClr val="231F20"/>
                  </a:solidFill>
                  <a:latin typeface="Arial"/>
                  <a:cs typeface="Arial"/>
                </a:rPr>
                <a:t>Monitor for worsening in spite of treatment,  such</a:t>
              </a:r>
              <a:r>
                <a:rPr sz="1000" spc="7" dirty="0">
                  <a:solidFill>
                    <a:srgbClr val="231F20"/>
                  </a:solidFill>
                  <a:latin typeface="Arial"/>
                  <a:cs typeface="Arial"/>
                </a:rPr>
                <a:t> </a:t>
              </a:r>
              <a:r>
                <a:rPr sz="1000" dirty="0">
                  <a:solidFill>
                    <a:srgbClr val="231F20"/>
                  </a:solidFill>
                  <a:latin typeface="Arial"/>
                  <a:cs typeface="Arial"/>
                </a:rPr>
                <a:t>as:</a:t>
              </a:r>
              <a:endParaRPr sz="1000">
                <a:latin typeface="Arial"/>
                <a:cs typeface="Arial"/>
              </a:endParaRPr>
            </a:p>
          </p:txBody>
        </p:sp>
        <p:sp>
          <p:nvSpPr>
            <p:cNvPr id="24" name="object 24"/>
            <p:cNvSpPr txBox="1"/>
            <p:nvPr/>
          </p:nvSpPr>
          <p:spPr>
            <a:xfrm>
              <a:off x="4140777" y="4849266"/>
              <a:ext cx="60181" cy="419112"/>
            </a:xfrm>
            <a:prstGeom prst="rect">
              <a:avLst/>
            </a:prstGeom>
          </p:spPr>
          <p:txBody>
            <a:bodyPr vert="horz" wrap="square" lIns="0" tIns="8659" rIns="0" bIns="0" rtlCol="0">
              <a:spAutoFit/>
            </a:bodyPr>
            <a:lstStyle/>
            <a:p>
              <a:pPr marL="8659">
                <a:lnSpc>
                  <a:spcPts val="1050"/>
                </a:lnSpc>
                <a:spcBef>
                  <a:spcPts val="68"/>
                </a:spcBef>
              </a:pPr>
              <a:r>
                <a:rPr sz="1100" dirty="0">
                  <a:solidFill>
                    <a:srgbClr val="707E81"/>
                  </a:solidFill>
                  <a:latin typeface="Arial"/>
                  <a:cs typeface="Arial"/>
                </a:rPr>
                <a:t>•</a:t>
              </a:r>
              <a:endParaRPr sz="1100">
                <a:latin typeface="Arial"/>
                <a:cs typeface="Arial"/>
              </a:endParaRPr>
            </a:p>
            <a:p>
              <a:pPr marL="8659">
                <a:lnSpc>
                  <a:spcPts val="955"/>
                </a:lnSpc>
              </a:pPr>
              <a:r>
                <a:rPr sz="1100" dirty="0">
                  <a:solidFill>
                    <a:srgbClr val="707E81"/>
                  </a:solidFill>
                  <a:latin typeface="Arial"/>
                  <a:cs typeface="Arial"/>
                </a:rPr>
                <a:t>•</a:t>
              </a:r>
              <a:endParaRPr sz="1100">
                <a:latin typeface="Arial"/>
                <a:cs typeface="Arial"/>
              </a:endParaRPr>
            </a:p>
            <a:p>
              <a:pPr marL="8659">
                <a:lnSpc>
                  <a:spcPts val="1050"/>
                </a:lnSpc>
              </a:pPr>
              <a:r>
                <a:rPr sz="1100" dirty="0">
                  <a:solidFill>
                    <a:srgbClr val="707E81"/>
                  </a:solidFill>
                  <a:latin typeface="Arial"/>
                  <a:cs typeface="Arial"/>
                </a:rPr>
                <a:t>•</a:t>
              </a:r>
              <a:endParaRPr sz="1100">
                <a:latin typeface="Arial"/>
                <a:cs typeface="Arial"/>
              </a:endParaRPr>
            </a:p>
          </p:txBody>
        </p:sp>
        <p:sp>
          <p:nvSpPr>
            <p:cNvPr id="25" name="object 25"/>
            <p:cNvSpPr txBox="1"/>
            <p:nvPr/>
          </p:nvSpPr>
          <p:spPr>
            <a:xfrm>
              <a:off x="4257675" y="4857926"/>
              <a:ext cx="1278515" cy="713104"/>
            </a:xfrm>
            <a:prstGeom prst="rect">
              <a:avLst/>
            </a:prstGeom>
          </p:spPr>
          <p:txBody>
            <a:bodyPr vert="horz" wrap="square" lIns="0" tIns="8659" rIns="0" bIns="0" rtlCol="0">
              <a:spAutoFit/>
            </a:bodyPr>
            <a:lstStyle/>
            <a:p>
              <a:pPr marL="8659" marR="3464">
                <a:lnSpc>
                  <a:spcPct val="116700"/>
                </a:lnSpc>
                <a:spcBef>
                  <a:spcPts val="68"/>
                </a:spcBef>
              </a:pPr>
              <a:r>
                <a:rPr sz="1000" dirty="0">
                  <a:solidFill>
                    <a:srgbClr val="231F20"/>
                  </a:solidFill>
                  <a:latin typeface="Arial"/>
                  <a:cs typeface="Arial"/>
                </a:rPr>
                <a:t>Urine output &lt;400ml in 24 hours  SBP &lt;90 despite IV fluids  Altered mental</a:t>
              </a:r>
              <a:r>
                <a:rPr sz="1000" spc="24" dirty="0">
                  <a:solidFill>
                    <a:srgbClr val="231F20"/>
                  </a:solidFill>
                  <a:latin typeface="Arial"/>
                  <a:cs typeface="Arial"/>
                </a:rPr>
                <a:t> </a:t>
              </a:r>
              <a:r>
                <a:rPr sz="1000" dirty="0">
                  <a:solidFill>
                    <a:srgbClr val="231F20"/>
                  </a:solidFill>
                  <a:latin typeface="Arial"/>
                  <a:cs typeface="Arial"/>
                </a:rPr>
                <a:t>status</a:t>
              </a:r>
              <a:endParaRPr sz="1000">
                <a:latin typeface="Arial"/>
                <a:cs typeface="Arial"/>
              </a:endParaRPr>
            </a:p>
          </p:txBody>
        </p:sp>
        <p:sp>
          <p:nvSpPr>
            <p:cNvPr id="26" name="object 26"/>
            <p:cNvSpPr txBox="1"/>
            <p:nvPr/>
          </p:nvSpPr>
          <p:spPr>
            <a:xfrm>
              <a:off x="3945948" y="5186971"/>
              <a:ext cx="72303" cy="285742"/>
            </a:xfrm>
            <a:prstGeom prst="rect">
              <a:avLst/>
            </a:prstGeom>
          </p:spPr>
          <p:txBody>
            <a:bodyPr vert="horz" wrap="square" lIns="0" tIns="8659" rIns="0" bIns="0" rtlCol="0">
              <a:spAutoFit/>
            </a:bodyPr>
            <a:lstStyle/>
            <a:p>
              <a:pPr marL="8659">
                <a:spcBef>
                  <a:spcPts val="68"/>
                </a:spcBef>
              </a:pPr>
              <a:r>
                <a:rPr dirty="0">
                  <a:solidFill>
                    <a:srgbClr val="0287C5"/>
                  </a:solidFill>
                  <a:latin typeface="Arial"/>
                  <a:cs typeface="Arial"/>
                </a:rPr>
                <a:t>•</a:t>
              </a:r>
              <a:endParaRPr>
                <a:latin typeface="Arial"/>
                <a:cs typeface="Arial"/>
              </a:endParaRPr>
            </a:p>
          </p:txBody>
        </p:sp>
        <p:sp>
          <p:nvSpPr>
            <p:cNvPr id="27" name="object 27"/>
            <p:cNvSpPr txBox="1"/>
            <p:nvPr/>
          </p:nvSpPr>
          <p:spPr>
            <a:xfrm>
              <a:off x="4062845" y="5238925"/>
              <a:ext cx="552883" cy="316520"/>
            </a:xfrm>
            <a:prstGeom prst="rect">
              <a:avLst/>
            </a:prstGeom>
          </p:spPr>
          <p:txBody>
            <a:bodyPr vert="horz" wrap="square" lIns="0" tIns="8659" rIns="0" bIns="0" rtlCol="0">
              <a:spAutoFit/>
            </a:bodyPr>
            <a:lstStyle/>
            <a:p>
              <a:pPr marL="8659">
                <a:spcBef>
                  <a:spcPts val="68"/>
                </a:spcBef>
              </a:pPr>
              <a:r>
                <a:rPr sz="1000" dirty="0">
                  <a:solidFill>
                    <a:srgbClr val="231F20"/>
                  </a:solidFill>
                  <a:latin typeface="Arial"/>
                  <a:cs typeface="Arial"/>
                </a:rPr>
                <a:t>Comfort</a:t>
              </a:r>
              <a:r>
                <a:rPr sz="1000" spc="-14" dirty="0">
                  <a:solidFill>
                    <a:srgbClr val="231F20"/>
                  </a:solidFill>
                  <a:latin typeface="Arial"/>
                  <a:cs typeface="Arial"/>
                </a:rPr>
                <a:t> </a:t>
              </a:r>
              <a:r>
                <a:rPr sz="1000" dirty="0">
                  <a:solidFill>
                    <a:srgbClr val="231F20"/>
                  </a:solidFill>
                  <a:latin typeface="Arial"/>
                  <a:cs typeface="Arial"/>
                </a:rPr>
                <a:t>care:</a:t>
              </a:r>
              <a:endParaRPr sz="1000">
                <a:latin typeface="Arial"/>
                <a:cs typeface="Arial"/>
              </a:endParaRPr>
            </a:p>
          </p:txBody>
        </p:sp>
        <p:sp>
          <p:nvSpPr>
            <p:cNvPr id="28" name="object 28"/>
            <p:cNvSpPr txBox="1"/>
            <p:nvPr/>
          </p:nvSpPr>
          <p:spPr>
            <a:xfrm>
              <a:off x="4140777" y="5334175"/>
              <a:ext cx="60181" cy="932073"/>
            </a:xfrm>
            <a:prstGeom prst="rect">
              <a:avLst/>
            </a:prstGeom>
          </p:spPr>
          <p:txBody>
            <a:bodyPr vert="horz" wrap="square" lIns="0" tIns="8659" rIns="0" bIns="0" rtlCol="0">
              <a:spAutoFit/>
            </a:bodyPr>
            <a:lstStyle/>
            <a:p>
              <a:pPr marL="8659">
                <a:lnSpc>
                  <a:spcPts val="1050"/>
                </a:lnSpc>
                <a:spcBef>
                  <a:spcPts val="68"/>
                </a:spcBef>
              </a:pPr>
              <a:r>
                <a:rPr sz="1100" dirty="0">
                  <a:solidFill>
                    <a:srgbClr val="707E81"/>
                  </a:solidFill>
                  <a:latin typeface="Arial"/>
                  <a:cs typeface="Arial"/>
                </a:rPr>
                <a:t>•</a:t>
              </a:r>
              <a:endParaRPr sz="1100">
                <a:latin typeface="Arial"/>
                <a:cs typeface="Arial"/>
              </a:endParaRPr>
            </a:p>
            <a:p>
              <a:pPr marL="8659">
                <a:lnSpc>
                  <a:spcPts val="955"/>
                </a:lnSpc>
              </a:pPr>
              <a:r>
                <a:rPr sz="1100" dirty="0">
                  <a:solidFill>
                    <a:srgbClr val="707E81"/>
                  </a:solidFill>
                  <a:latin typeface="Arial"/>
                  <a:cs typeface="Arial"/>
                </a:rPr>
                <a:t>•</a:t>
              </a:r>
              <a:endParaRPr sz="1100">
                <a:latin typeface="Arial"/>
                <a:cs typeface="Arial"/>
              </a:endParaRPr>
            </a:p>
            <a:p>
              <a:pPr marL="8659">
                <a:lnSpc>
                  <a:spcPts val="955"/>
                </a:lnSpc>
              </a:pPr>
              <a:r>
                <a:rPr sz="1100" dirty="0">
                  <a:solidFill>
                    <a:srgbClr val="707E81"/>
                  </a:solidFill>
                  <a:latin typeface="Arial"/>
                  <a:cs typeface="Arial"/>
                </a:rPr>
                <a:t>•</a:t>
              </a:r>
              <a:endParaRPr sz="1100">
                <a:latin typeface="Arial"/>
                <a:cs typeface="Arial"/>
              </a:endParaRPr>
            </a:p>
            <a:p>
              <a:pPr marL="8659">
                <a:lnSpc>
                  <a:spcPts val="955"/>
                </a:lnSpc>
              </a:pPr>
              <a:r>
                <a:rPr sz="1100" dirty="0">
                  <a:solidFill>
                    <a:srgbClr val="707E81"/>
                  </a:solidFill>
                  <a:latin typeface="Arial"/>
                  <a:cs typeface="Arial"/>
                </a:rPr>
                <a:t>•</a:t>
              </a:r>
              <a:endParaRPr sz="1100">
                <a:latin typeface="Arial"/>
                <a:cs typeface="Arial"/>
              </a:endParaRPr>
            </a:p>
            <a:p>
              <a:pPr marL="8659">
                <a:lnSpc>
                  <a:spcPts val="955"/>
                </a:lnSpc>
              </a:pPr>
              <a:r>
                <a:rPr sz="1100" dirty="0">
                  <a:solidFill>
                    <a:srgbClr val="707E81"/>
                  </a:solidFill>
                  <a:latin typeface="Arial"/>
                  <a:cs typeface="Arial"/>
                </a:rPr>
                <a:t>•</a:t>
              </a:r>
              <a:endParaRPr sz="1100">
                <a:latin typeface="Arial"/>
                <a:cs typeface="Arial"/>
              </a:endParaRPr>
            </a:p>
            <a:p>
              <a:pPr marL="8659">
                <a:lnSpc>
                  <a:spcPts val="955"/>
                </a:lnSpc>
              </a:pPr>
              <a:r>
                <a:rPr sz="1100" dirty="0">
                  <a:solidFill>
                    <a:srgbClr val="707E81"/>
                  </a:solidFill>
                  <a:latin typeface="Arial"/>
                  <a:cs typeface="Arial"/>
                </a:rPr>
                <a:t>•</a:t>
              </a:r>
              <a:endParaRPr sz="1100">
                <a:latin typeface="Arial"/>
                <a:cs typeface="Arial"/>
              </a:endParaRPr>
            </a:p>
            <a:p>
              <a:pPr marL="8659">
                <a:lnSpc>
                  <a:spcPts val="1050"/>
                </a:lnSpc>
              </a:pPr>
              <a:r>
                <a:rPr sz="1100" dirty="0">
                  <a:solidFill>
                    <a:srgbClr val="707E81"/>
                  </a:solidFill>
                  <a:latin typeface="Arial"/>
                  <a:cs typeface="Arial"/>
                </a:rPr>
                <a:t>•</a:t>
              </a:r>
              <a:endParaRPr sz="1100">
                <a:latin typeface="Arial"/>
                <a:cs typeface="Arial"/>
              </a:endParaRPr>
            </a:p>
          </p:txBody>
        </p:sp>
        <p:sp>
          <p:nvSpPr>
            <p:cNvPr id="29" name="object 29"/>
            <p:cNvSpPr txBox="1"/>
            <p:nvPr/>
          </p:nvSpPr>
          <p:spPr>
            <a:xfrm>
              <a:off x="4257674" y="5342835"/>
              <a:ext cx="1089314" cy="1949788"/>
            </a:xfrm>
            <a:prstGeom prst="rect">
              <a:avLst/>
            </a:prstGeom>
          </p:spPr>
          <p:txBody>
            <a:bodyPr vert="horz" wrap="square" lIns="0" tIns="8659" rIns="0" bIns="0" rtlCol="0">
              <a:spAutoFit/>
            </a:bodyPr>
            <a:lstStyle/>
            <a:p>
              <a:pPr marL="8659" marR="341159">
                <a:lnSpc>
                  <a:spcPct val="116700"/>
                </a:lnSpc>
                <a:spcBef>
                  <a:spcPts val="68"/>
                </a:spcBef>
              </a:pPr>
              <a:r>
                <a:rPr sz="1000" dirty="0">
                  <a:solidFill>
                    <a:srgbClr val="231F20"/>
                  </a:solidFill>
                  <a:latin typeface="Arial"/>
                  <a:cs typeface="Arial"/>
                </a:rPr>
                <a:t>Pain control  Analgesic for</a:t>
              </a:r>
              <a:r>
                <a:rPr sz="1000" spc="37" dirty="0">
                  <a:solidFill>
                    <a:srgbClr val="231F20"/>
                  </a:solidFill>
                  <a:latin typeface="Arial"/>
                  <a:cs typeface="Arial"/>
                </a:rPr>
                <a:t> </a:t>
              </a:r>
              <a:r>
                <a:rPr sz="1000" dirty="0">
                  <a:solidFill>
                    <a:srgbClr val="231F20"/>
                  </a:solidFill>
                  <a:latin typeface="Arial"/>
                  <a:cs typeface="Arial"/>
                </a:rPr>
                <a:t>fever</a:t>
              </a:r>
              <a:endParaRPr sz="1000">
                <a:latin typeface="Arial"/>
                <a:cs typeface="Arial"/>
              </a:endParaRPr>
            </a:p>
            <a:p>
              <a:pPr marL="8659" marR="116462">
                <a:lnSpc>
                  <a:spcPct val="116700"/>
                </a:lnSpc>
              </a:pPr>
              <a:r>
                <a:rPr sz="1000" dirty="0">
                  <a:solidFill>
                    <a:srgbClr val="231F20"/>
                  </a:solidFill>
                  <a:latin typeface="Arial"/>
                  <a:cs typeface="Arial"/>
                </a:rPr>
                <a:t>Reposition every 2-3 hrs  Oral care every 2 hrs  Offer fluids every 2 hrs  Keep family</a:t>
              </a:r>
              <a:r>
                <a:rPr sz="1000" spc="27" dirty="0">
                  <a:solidFill>
                    <a:srgbClr val="231F20"/>
                  </a:solidFill>
                  <a:latin typeface="Arial"/>
                  <a:cs typeface="Arial"/>
                </a:rPr>
                <a:t> </a:t>
              </a:r>
              <a:r>
                <a:rPr sz="1000" dirty="0">
                  <a:solidFill>
                    <a:srgbClr val="231F20"/>
                  </a:solidFill>
                  <a:latin typeface="Arial"/>
                  <a:cs typeface="Arial"/>
                </a:rPr>
                <a:t>informed</a:t>
              </a:r>
              <a:endParaRPr sz="1000">
                <a:latin typeface="Arial"/>
                <a:cs typeface="Arial"/>
              </a:endParaRPr>
            </a:p>
            <a:p>
              <a:pPr marL="8659">
                <a:spcBef>
                  <a:spcPts val="136"/>
                </a:spcBef>
              </a:pPr>
              <a:r>
                <a:rPr sz="1000" dirty="0">
                  <a:solidFill>
                    <a:srgbClr val="231F20"/>
                  </a:solidFill>
                  <a:latin typeface="Arial"/>
                  <a:cs typeface="Arial"/>
                </a:rPr>
                <a:t>Adjust care plan as</a:t>
              </a:r>
              <a:r>
                <a:rPr sz="1000" spc="61" dirty="0">
                  <a:solidFill>
                    <a:srgbClr val="231F20"/>
                  </a:solidFill>
                  <a:latin typeface="Arial"/>
                  <a:cs typeface="Arial"/>
                </a:rPr>
                <a:t> </a:t>
              </a:r>
              <a:r>
                <a:rPr sz="1000" dirty="0">
                  <a:solidFill>
                    <a:srgbClr val="231F20"/>
                  </a:solidFill>
                  <a:latin typeface="Arial"/>
                  <a:cs typeface="Arial"/>
                </a:rPr>
                <a:t>needed</a:t>
              </a:r>
              <a:endParaRPr sz="1000">
                <a:latin typeface="Arial"/>
                <a:cs typeface="Arial"/>
              </a:endParaRPr>
            </a:p>
          </p:txBody>
        </p:sp>
        <p:sp>
          <p:nvSpPr>
            <p:cNvPr id="30" name="object 30"/>
            <p:cNvSpPr txBox="1"/>
            <p:nvPr/>
          </p:nvSpPr>
          <p:spPr>
            <a:xfrm>
              <a:off x="3945948" y="6156790"/>
              <a:ext cx="72303" cy="285742"/>
            </a:xfrm>
            <a:prstGeom prst="rect">
              <a:avLst/>
            </a:prstGeom>
          </p:spPr>
          <p:txBody>
            <a:bodyPr vert="horz" wrap="square" lIns="0" tIns="8659" rIns="0" bIns="0" rtlCol="0">
              <a:spAutoFit/>
            </a:bodyPr>
            <a:lstStyle/>
            <a:p>
              <a:pPr marL="8659">
                <a:spcBef>
                  <a:spcPts val="68"/>
                </a:spcBef>
              </a:pPr>
              <a:r>
                <a:rPr dirty="0">
                  <a:solidFill>
                    <a:srgbClr val="0287C5"/>
                  </a:solidFill>
                  <a:latin typeface="Arial"/>
                  <a:cs typeface="Arial"/>
                </a:rPr>
                <a:t>•</a:t>
              </a:r>
              <a:endParaRPr>
                <a:latin typeface="Arial"/>
                <a:cs typeface="Arial"/>
              </a:endParaRPr>
            </a:p>
          </p:txBody>
        </p:sp>
        <p:sp>
          <p:nvSpPr>
            <p:cNvPr id="31" name="object 31"/>
            <p:cNvSpPr txBox="1"/>
            <p:nvPr/>
          </p:nvSpPr>
          <p:spPr>
            <a:xfrm>
              <a:off x="4062845" y="6191426"/>
              <a:ext cx="1770784" cy="713104"/>
            </a:xfrm>
            <a:prstGeom prst="rect">
              <a:avLst/>
            </a:prstGeom>
          </p:spPr>
          <p:txBody>
            <a:bodyPr vert="horz" wrap="square" lIns="0" tIns="8659" rIns="0" bIns="0" rtlCol="0">
              <a:spAutoFit/>
            </a:bodyPr>
            <a:lstStyle/>
            <a:p>
              <a:pPr marL="8659" marR="3464">
                <a:lnSpc>
                  <a:spcPct val="116700"/>
                </a:lnSpc>
                <a:spcBef>
                  <a:spcPts val="68"/>
                </a:spcBef>
              </a:pPr>
              <a:r>
                <a:rPr sz="1000" dirty="0">
                  <a:solidFill>
                    <a:srgbClr val="231F20"/>
                  </a:solidFill>
                  <a:latin typeface="Arial"/>
                  <a:cs typeface="Arial"/>
                </a:rPr>
                <a:t>Consider transferring to another level of care  such as palliative care, hospice or</a:t>
              </a:r>
              <a:r>
                <a:rPr sz="1000" spc="102" dirty="0">
                  <a:solidFill>
                    <a:srgbClr val="231F20"/>
                  </a:solidFill>
                  <a:latin typeface="Arial"/>
                  <a:cs typeface="Arial"/>
                </a:rPr>
                <a:t> </a:t>
              </a:r>
              <a:r>
                <a:rPr sz="1000" dirty="0">
                  <a:solidFill>
                    <a:srgbClr val="231F20"/>
                  </a:solidFill>
                  <a:latin typeface="Arial"/>
                  <a:cs typeface="Arial"/>
                </a:rPr>
                <a:t>hospital</a:t>
              </a:r>
              <a:endParaRPr sz="1000">
                <a:latin typeface="Arial"/>
                <a:cs typeface="Arial"/>
              </a:endParaRPr>
            </a:p>
          </p:txBody>
        </p:sp>
      </p:grpSp>
      <p:sp>
        <p:nvSpPr>
          <p:cNvPr id="32" name="object 32"/>
          <p:cNvSpPr/>
          <p:nvPr/>
        </p:nvSpPr>
        <p:spPr>
          <a:xfrm>
            <a:off x="974690" y="1205692"/>
            <a:ext cx="6380703" cy="5466483"/>
          </a:xfrm>
          <a:custGeom>
            <a:avLst/>
            <a:gdLst/>
            <a:ahLst/>
            <a:cxnLst/>
            <a:rect l="l" t="t" r="r" b="b"/>
            <a:pathLst>
              <a:path w="3289300" h="8017509">
                <a:moveTo>
                  <a:pt x="152400" y="0"/>
                </a:moveTo>
                <a:lnTo>
                  <a:pt x="64293" y="2381"/>
                </a:lnTo>
                <a:lnTo>
                  <a:pt x="19050" y="19050"/>
                </a:lnTo>
                <a:lnTo>
                  <a:pt x="2381" y="64293"/>
                </a:lnTo>
                <a:lnTo>
                  <a:pt x="0" y="152400"/>
                </a:lnTo>
                <a:lnTo>
                  <a:pt x="0" y="7864856"/>
                </a:lnTo>
                <a:lnTo>
                  <a:pt x="2381" y="7952962"/>
                </a:lnTo>
                <a:lnTo>
                  <a:pt x="19050" y="7998206"/>
                </a:lnTo>
                <a:lnTo>
                  <a:pt x="64293" y="8014874"/>
                </a:lnTo>
                <a:lnTo>
                  <a:pt x="152400" y="8017256"/>
                </a:lnTo>
                <a:lnTo>
                  <a:pt x="3136900" y="8017256"/>
                </a:lnTo>
                <a:lnTo>
                  <a:pt x="3225006" y="8014874"/>
                </a:lnTo>
                <a:lnTo>
                  <a:pt x="3270250" y="7998206"/>
                </a:lnTo>
                <a:lnTo>
                  <a:pt x="3286918" y="7952962"/>
                </a:lnTo>
                <a:lnTo>
                  <a:pt x="3289300" y="7864856"/>
                </a:lnTo>
                <a:lnTo>
                  <a:pt x="3289300" y="152400"/>
                </a:lnTo>
                <a:lnTo>
                  <a:pt x="3286918" y="64293"/>
                </a:lnTo>
                <a:lnTo>
                  <a:pt x="3270250" y="19050"/>
                </a:lnTo>
                <a:lnTo>
                  <a:pt x="3225006" y="2381"/>
                </a:lnTo>
                <a:lnTo>
                  <a:pt x="3136900" y="0"/>
                </a:lnTo>
                <a:lnTo>
                  <a:pt x="152400" y="0"/>
                </a:lnTo>
                <a:close/>
              </a:path>
            </a:pathLst>
          </a:custGeom>
          <a:ln w="25400">
            <a:solidFill>
              <a:srgbClr val="707E81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3" name="object 33"/>
          <p:cNvSpPr txBox="1">
            <a:spLocks noGrp="1"/>
          </p:cNvSpPr>
          <p:nvPr>
            <p:ph type="title"/>
          </p:nvPr>
        </p:nvSpPr>
        <p:spPr>
          <a:xfrm>
            <a:off x="2511137" y="20016"/>
            <a:ext cx="7169727" cy="1101670"/>
          </a:xfrm>
          <a:prstGeom prst="rect">
            <a:avLst/>
          </a:prstGeom>
        </p:spPr>
        <p:txBody>
          <a:bodyPr vert="horz" wrap="square" lIns="0" tIns="41996" rIns="0" bIns="0" rtlCol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330"/>
              </a:spcBef>
            </a:pPr>
            <a:r>
              <a:rPr sz="4400" spc="-20" dirty="0"/>
              <a:t>ACT</a:t>
            </a:r>
            <a:r>
              <a:rPr sz="4400" spc="-68" dirty="0"/>
              <a:t> </a:t>
            </a:r>
            <a:r>
              <a:rPr sz="4400" spc="-65" dirty="0"/>
              <a:t>FAST!</a:t>
            </a:r>
          </a:p>
          <a:p>
            <a:pPr algn="ctr">
              <a:lnSpc>
                <a:spcPct val="100000"/>
              </a:lnSpc>
              <a:spcBef>
                <a:spcPts val="139"/>
              </a:spcBef>
            </a:pPr>
            <a:r>
              <a:rPr sz="2400" dirty="0">
                <a:solidFill>
                  <a:srgbClr val="707E81"/>
                </a:solidFill>
              </a:rPr>
              <a:t>Early detection of SEPSIS </a:t>
            </a:r>
            <a:r>
              <a:rPr sz="2400" spc="-3" dirty="0">
                <a:solidFill>
                  <a:srgbClr val="707E81"/>
                </a:solidFill>
              </a:rPr>
              <a:t>requires fast</a:t>
            </a:r>
            <a:r>
              <a:rPr sz="2400" spc="-61" dirty="0">
                <a:solidFill>
                  <a:srgbClr val="707E81"/>
                </a:solidFill>
              </a:rPr>
              <a:t> </a:t>
            </a:r>
            <a:r>
              <a:rPr sz="2400" spc="-3" dirty="0">
                <a:solidFill>
                  <a:srgbClr val="707E81"/>
                </a:solidFill>
              </a:rPr>
              <a:t>action</a:t>
            </a:r>
            <a:endParaRPr sz="1534" dirty="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xmlns="" id="{395C3F5C-CF0D-5541-8800-203BD7720DF1}"/>
              </a:ext>
            </a:extLst>
          </p:cNvPr>
          <p:cNvGrpSpPr/>
          <p:nvPr/>
        </p:nvGrpSpPr>
        <p:grpSpPr>
          <a:xfrm>
            <a:off x="8063096" y="1206120"/>
            <a:ext cx="3552798" cy="2210028"/>
            <a:chOff x="6189235" y="1231089"/>
            <a:chExt cx="2227118" cy="1641331"/>
          </a:xfrm>
        </p:grpSpPr>
        <p:sp>
          <p:nvSpPr>
            <p:cNvPr id="34" name="object 34"/>
            <p:cNvSpPr/>
            <p:nvPr/>
          </p:nvSpPr>
          <p:spPr>
            <a:xfrm>
              <a:off x="6189235" y="1231089"/>
              <a:ext cx="2227118" cy="1641331"/>
            </a:xfrm>
            <a:custGeom>
              <a:avLst/>
              <a:gdLst/>
              <a:ahLst/>
              <a:cxnLst/>
              <a:rect l="l" t="t" r="r" b="b"/>
              <a:pathLst>
                <a:path w="3266440" h="2407285">
                  <a:moveTo>
                    <a:pt x="152400" y="0"/>
                  </a:moveTo>
                  <a:lnTo>
                    <a:pt x="64293" y="2381"/>
                  </a:lnTo>
                  <a:lnTo>
                    <a:pt x="19050" y="19050"/>
                  </a:lnTo>
                  <a:lnTo>
                    <a:pt x="2381" y="64293"/>
                  </a:lnTo>
                  <a:lnTo>
                    <a:pt x="0" y="152400"/>
                  </a:lnTo>
                  <a:lnTo>
                    <a:pt x="0" y="2254504"/>
                  </a:lnTo>
                  <a:lnTo>
                    <a:pt x="2381" y="2342610"/>
                  </a:lnTo>
                  <a:lnTo>
                    <a:pt x="19050" y="2387854"/>
                  </a:lnTo>
                  <a:lnTo>
                    <a:pt x="64293" y="2404522"/>
                  </a:lnTo>
                  <a:lnTo>
                    <a:pt x="152400" y="2406904"/>
                  </a:lnTo>
                  <a:lnTo>
                    <a:pt x="3114040" y="2406904"/>
                  </a:lnTo>
                  <a:lnTo>
                    <a:pt x="3202146" y="2404522"/>
                  </a:lnTo>
                  <a:lnTo>
                    <a:pt x="3247390" y="2387854"/>
                  </a:lnTo>
                  <a:lnTo>
                    <a:pt x="3264058" y="2342610"/>
                  </a:lnTo>
                  <a:lnTo>
                    <a:pt x="3266440" y="2254504"/>
                  </a:lnTo>
                  <a:lnTo>
                    <a:pt x="3266440" y="152400"/>
                  </a:lnTo>
                  <a:lnTo>
                    <a:pt x="3264058" y="64293"/>
                  </a:lnTo>
                  <a:lnTo>
                    <a:pt x="3247390" y="19050"/>
                  </a:lnTo>
                  <a:lnTo>
                    <a:pt x="3202146" y="2381"/>
                  </a:lnTo>
                  <a:lnTo>
                    <a:pt x="3114040" y="0"/>
                  </a:lnTo>
                  <a:lnTo>
                    <a:pt x="152400" y="0"/>
                  </a:lnTo>
                  <a:close/>
                </a:path>
              </a:pathLst>
            </a:custGeom>
            <a:ln w="25400">
              <a:solidFill>
                <a:srgbClr val="707E81"/>
              </a:solidFill>
            </a:ln>
          </p:spPr>
          <p:txBody>
            <a:bodyPr wrap="square" lIns="0" tIns="0" rIns="0" bIns="0" rtlCol="0"/>
            <a:lstStyle/>
            <a:p>
              <a:endParaRPr sz="1227"/>
            </a:p>
          </p:txBody>
        </p:sp>
        <p:sp>
          <p:nvSpPr>
            <p:cNvPr id="35" name="object 35"/>
            <p:cNvSpPr txBox="1"/>
            <p:nvPr/>
          </p:nvSpPr>
          <p:spPr>
            <a:xfrm>
              <a:off x="6191250" y="1273840"/>
              <a:ext cx="2209800" cy="1330730"/>
            </a:xfrm>
            <a:prstGeom prst="rect">
              <a:avLst/>
            </a:prstGeom>
          </p:spPr>
          <p:txBody>
            <a:bodyPr vert="horz" wrap="square" lIns="0" tIns="8226" rIns="0" bIns="0" rtlCol="0">
              <a:spAutoFit/>
            </a:bodyPr>
            <a:lstStyle/>
            <a:p>
              <a:pPr marL="125986" marR="138109" algn="ctr">
                <a:lnSpc>
                  <a:spcPct val="101000"/>
                </a:lnSpc>
                <a:spcBef>
                  <a:spcPts val="65"/>
                </a:spcBef>
              </a:pPr>
              <a:r>
                <a:rPr b="1" spc="-7" dirty="0">
                  <a:solidFill>
                    <a:srgbClr val="A1395F"/>
                  </a:solidFill>
                  <a:latin typeface="Arial"/>
                  <a:cs typeface="Arial"/>
                </a:rPr>
                <a:t>Every hour </a:t>
              </a:r>
              <a:r>
                <a:rPr b="1" spc="3" dirty="0">
                  <a:solidFill>
                    <a:srgbClr val="A1395F"/>
                  </a:solidFill>
                  <a:latin typeface="Arial"/>
                  <a:cs typeface="Arial"/>
                </a:rPr>
                <a:t>a </a:t>
              </a:r>
              <a:r>
                <a:rPr b="1" spc="-14" dirty="0">
                  <a:solidFill>
                    <a:srgbClr val="A1395F"/>
                  </a:solidFill>
                  <a:latin typeface="Arial"/>
                  <a:cs typeface="Arial"/>
                </a:rPr>
                <a:t>resident  </a:t>
              </a:r>
              <a:r>
                <a:rPr b="1" spc="-3" dirty="0">
                  <a:solidFill>
                    <a:srgbClr val="A1395F"/>
                  </a:solidFill>
                  <a:latin typeface="Arial"/>
                  <a:cs typeface="Arial"/>
                </a:rPr>
                <a:t>in </a:t>
              </a:r>
              <a:r>
                <a:rPr b="1" spc="-10" dirty="0">
                  <a:solidFill>
                    <a:srgbClr val="A1395F"/>
                  </a:solidFill>
                  <a:latin typeface="Arial"/>
                  <a:cs typeface="Arial"/>
                </a:rPr>
                <a:t>septic </a:t>
              </a:r>
              <a:r>
                <a:rPr b="1" spc="-7" dirty="0">
                  <a:solidFill>
                    <a:srgbClr val="A1395F"/>
                  </a:solidFill>
                  <a:latin typeface="Arial"/>
                  <a:cs typeface="Arial"/>
                </a:rPr>
                <a:t>shock</a:t>
              </a:r>
              <a:r>
                <a:rPr b="1" spc="-109" dirty="0">
                  <a:solidFill>
                    <a:srgbClr val="A1395F"/>
                  </a:solidFill>
                  <a:latin typeface="Arial"/>
                  <a:cs typeface="Arial"/>
                </a:rPr>
                <a:t> </a:t>
              </a:r>
              <a:r>
                <a:rPr b="1" spc="-10" dirty="0">
                  <a:solidFill>
                    <a:srgbClr val="A1395F"/>
                  </a:solidFill>
                  <a:latin typeface="Arial"/>
                  <a:cs typeface="Arial"/>
                </a:rPr>
                <a:t>doesn’t  receive</a:t>
              </a:r>
              <a:r>
                <a:rPr b="1" spc="-34" dirty="0">
                  <a:solidFill>
                    <a:srgbClr val="A1395F"/>
                  </a:solidFill>
                  <a:latin typeface="Arial"/>
                  <a:cs typeface="Arial"/>
                </a:rPr>
                <a:t> </a:t>
              </a:r>
              <a:r>
                <a:rPr b="1" spc="-14" dirty="0">
                  <a:solidFill>
                    <a:srgbClr val="A1395F"/>
                  </a:solidFill>
                  <a:latin typeface="Arial"/>
                  <a:cs typeface="Arial"/>
                </a:rPr>
                <a:t>antibiotics,</a:t>
              </a:r>
              <a:endParaRPr dirty="0">
                <a:latin typeface="Arial"/>
                <a:cs typeface="Arial"/>
              </a:endParaRPr>
            </a:p>
            <a:p>
              <a:pPr marL="419089" marR="431211" algn="ctr">
                <a:lnSpc>
                  <a:spcPct val="101000"/>
                </a:lnSpc>
              </a:pPr>
              <a:r>
                <a:rPr b="1" spc="-7" dirty="0">
                  <a:solidFill>
                    <a:srgbClr val="A1395F"/>
                  </a:solidFill>
                  <a:latin typeface="Arial"/>
                  <a:cs typeface="Arial"/>
                </a:rPr>
                <a:t>the risk </a:t>
              </a:r>
              <a:r>
                <a:rPr b="1" spc="-3" dirty="0">
                  <a:solidFill>
                    <a:srgbClr val="A1395F"/>
                  </a:solidFill>
                  <a:latin typeface="Arial"/>
                  <a:cs typeface="Arial"/>
                </a:rPr>
                <a:t>of</a:t>
              </a:r>
              <a:r>
                <a:rPr b="1" spc="-123" dirty="0">
                  <a:solidFill>
                    <a:srgbClr val="A1395F"/>
                  </a:solidFill>
                  <a:latin typeface="Arial"/>
                  <a:cs typeface="Arial"/>
                </a:rPr>
                <a:t> </a:t>
              </a:r>
              <a:r>
                <a:rPr b="1" spc="-10" dirty="0">
                  <a:solidFill>
                    <a:srgbClr val="A1395F"/>
                  </a:solidFill>
                  <a:latin typeface="Arial"/>
                  <a:cs typeface="Arial"/>
                </a:rPr>
                <a:t>death  </a:t>
              </a:r>
              <a:r>
                <a:rPr b="1" spc="-7" dirty="0">
                  <a:solidFill>
                    <a:srgbClr val="A1395F"/>
                  </a:solidFill>
                  <a:latin typeface="Arial"/>
                  <a:cs typeface="Arial"/>
                </a:rPr>
                <a:t>increases</a:t>
              </a:r>
              <a:r>
                <a:rPr b="1" spc="-51" dirty="0">
                  <a:solidFill>
                    <a:srgbClr val="A1395F"/>
                  </a:solidFill>
                  <a:latin typeface="Arial"/>
                  <a:cs typeface="Arial"/>
                </a:rPr>
                <a:t> </a:t>
              </a:r>
              <a:r>
                <a:rPr b="1" spc="-10" dirty="0">
                  <a:solidFill>
                    <a:srgbClr val="A1395F"/>
                  </a:solidFill>
                  <a:latin typeface="Arial"/>
                  <a:cs typeface="Arial"/>
                </a:rPr>
                <a:t>7.6%</a:t>
              </a:r>
              <a:endParaRPr dirty="0">
                <a:latin typeface="Arial"/>
                <a:cs typeface="Arial"/>
              </a:endParaRPr>
            </a:p>
            <a:p>
              <a:pPr marR="12122" algn="ctr">
                <a:spcBef>
                  <a:spcPts val="634"/>
                </a:spcBef>
              </a:pPr>
              <a:r>
                <a:rPr sz="2000" b="1" spc="-10" dirty="0">
                  <a:solidFill>
                    <a:srgbClr val="095283"/>
                  </a:solidFill>
                  <a:latin typeface="Arial"/>
                  <a:cs typeface="Arial"/>
                </a:rPr>
                <a:t>Call the</a:t>
              </a:r>
              <a:r>
                <a:rPr sz="2000" b="1" spc="-58" dirty="0">
                  <a:solidFill>
                    <a:srgbClr val="095283"/>
                  </a:solidFill>
                  <a:latin typeface="Arial"/>
                  <a:cs typeface="Arial"/>
                </a:rPr>
                <a:t> </a:t>
              </a:r>
              <a:r>
                <a:rPr sz="2000" b="1" spc="-17" dirty="0">
                  <a:solidFill>
                    <a:srgbClr val="095283"/>
                  </a:solidFill>
                  <a:latin typeface="Arial"/>
                  <a:cs typeface="Arial"/>
                </a:rPr>
                <a:t>doctor!</a:t>
              </a:r>
              <a:endParaRPr sz="2000" dirty="0">
                <a:latin typeface="Arial"/>
                <a:cs typeface="Arial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xmlns="" id="{C66526E1-072A-F744-9306-2651D96DEA53}"/>
              </a:ext>
            </a:extLst>
          </p:cNvPr>
          <p:cNvGrpSpPr/>
          <p:nvPr/>
        </p:nvGrpSpPr>
        <p:grpSpPr>
          <a:xfrm>
            <a:off x="8063096" y="3545436"/>
            <a:ext cx="3552798" cy="3126739"/>
            <a:chOff x="6173932" y="3011978"/>
            <a:chExt cx="2260023" cy="3098569"/>
          </a:xfrm>
        </p:grpSpPr>
        <p:sp>
          <p:nvSpPr>
            <p:cNvPr id="36" name="object 36"/>
            <p:cNvSpPr/>
            <p:nvPr/>
          </p:nvSpPr>
          <p:spPr>
            <a:xfrm>
              <a:off x="6173932" y="3011978"/>
              <a:ext cx="2260023" cy="309856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27"/>
            </a:p>
          </p:txBody>
        </p:sp>
        <p:sp>
          <p:nvSpPr>
            <p:cNvPr id="37" name="object 37"/>
            <p:cNvSpPr txBox="1"/>
            <p:nvPr/>
          </p:nvSpPr>
          <p:spPr>
            <a:xfrm>
              <a:off x="6650585" y="3987337"/>
              <a:ext cx="1767841" cy="2110105"/>
            </a:xfrm>
            <a:prstGeom prst="rect">
              <a:avLst/>
            </a:prstGeom>
          </p:spPr>
          <p:txBody>
            <a:bodyPr vert="horz" wrap="square" lIns="0" tIns="24678" rIns="0" bIns="0" rtlCol="0">
              <a:spAutoFit/>
            </a:bodyPr>
            <a:lstStyle/>
            <a:p>
              <a:pPr marL="998367" marR="185733">
                <a:lnSpc>
                  <a:spcPts val="1030"/>
                </a:lnSpc>
                <a:spcBef>
                  <a:spcPts val="194"/>
                </a:spcBef>
              </a:pPr>
              <a:r>
                <a:rPr sz="1050" b="1" spc="-3" dirty="0">
                  <a:solidFill>
                    <a:srgbClr val="707E81"/>
                  </a:solidFill>
                  <a:latin typeface="Arial"/>
                  <a:cs typeface="Arial"/>
                </a:rPr>
                <a:t>Is </a:t>
              </a:r>
              <a:r>
                <a:rPr sz="1050" b="1" spc="-7" dirty="0">
                  <a:solidFill>
                    <a:srgbClr val="707E81"/>
                  </a:solidFill>
                  <a:latin typeface="Arial"/>
                  <a:cs typeface="Arial"/>
                </a:rPr>
                <a:t>their  </a:t>
              </a:r>
              <a:r>
                <a:rPr sz="1050" b="1" spc="-7" dirty="0">
                  <a:solidFill>
                    <a:srgbClr val="A1395F"/>
                  </a:solidFill>
                  <a:latin typeface="Arial"/>
                  <a:cs typeface="Arial"/>
                </a:rPr>
                <a:t>temperature  </a:t>
              </a:r>
              <a:r>
                <a:rPr sz="1050" b="1" i="1" spc="-7" dirty="0">
                  <a:solidFill>
                    <a:srgbClr val="707E81"/>
                  </a:solidFill>
                  <a:latin typeface="Arial-BoldItalicMT"/>
                  <a:cs typeface="Arial-BoldItalicMT"/>
                </a:rPr>
                <a:t>above</a:t>
              </a:r>
              <a:r>
                <a:rPr sz="1050" b="1" i="1" spc="-31" dirty="0">
                  <a:solidFill>
                    <a:srgbClr val="707E81"/>
                  </a:solidFill>
                  <a:latin typeface="Arial-BoldItalicMT"/>
                  <a:cs typeface="Arial-BoldItalicMT"/>
                </a:rPr>
                <a:t> </a:t>
              </a:r>
              <a:r>
                <a:rPr sz="1050" b="1" spc="-7" dirty="0">
                  <a:solidFill>
                    <a:srgbClr val="707E81"/>
                  </a:solidFill>
                  <a:latin typeface="Arial"/>
                  <a:cs typeface="Arial"/>
                </a:rPr>
                <a:t>100?</a:t>
              </a:r>
              <a:endParaRPr lang="en-US" sz="1050" b="1" spc="-7" dirty="0">
                <a:solidFill>
                  <a:srgbClr val="707E81"/>
                </a:solidFill>
                <a:latin typeface="Arial"/>
                <a:cs typeface="Arial"/>
              </a:endParaRPr>
            </a:p>
            <a:p>
              <a:pPr marL="998367" marR="185733">
                <a:lnSpc>
                  <a:spcPts val="1030"/>
                </a:lnSpc>
                <a:spcBef>
                  <a:spcPts val="194"/>
                </a:spcBef>
              </a:pPr>
              <a:endParaRPr sz="1050" dirty="0">
                <a:latin typeface="Arial"/>
                <a:cs typeface="Arial"/>
              </a:endParaRPr>
            </a:p>
            <a:p>
              <a:pPr marL="998367" marR="225996">
                <a:lnSpc>
                  <a:spcPts val="1030"/>
                </a:lnSpc>
                <a:spcBef>
                  <a:spcPts val="706"/>
                </a:spcBef>
              </a:pPr>
              <a:r>
                <a:rPr sz="1050" b="1" spc="-3" dirty="0">
                  <a:solidFill>
                    <a:srgbClr val="707E81"/>
                  </a:solidFill>
                  <a:latin typeface="Arial"/>
                  <a:cs typeface="Arial"/>
                </a:rPr>
                <a:t>Is </a:t>
              </a:r>
              <a:r>
                <a:rPr sz="1050" b="1" spc="-7" dirty="0">
                  <a:solidFill>
                    <a:srgbClr val="707E81"/>
                  </a:solidFill>
                  <a:latin typeface="Arial"/>
                  <a:cs typeface="Arial"/>
                </a:rPr>
                <a:t>their  </a:t>
              </a:r>
              <a:r>
                <a:rPr sz="1050" b="1" spc="-3" dirty="0">
                  <a:solidFill>
                    <a:srgbClr val="A1395F"/>
                  </a:solidFill>
                  <a:latin typeface="Arial"/>
                  <a:cs typeface="Arial"/>
                </a:rPr>
                <a:t>heart </a:t>
              </a:r>
              <a:r>
                <a:rPr sz="1050" b="1" spc="-7" dirty="0">
                  <a:solidFill>
                    <a:srgbClr val="A1395F"/>
                  </a:solidFill>
                  <a:latin typeface="Arial"/>
                  <a:cs typeface="Arial"/>
                </a:rPr>
                <a:t>rate  </a:t>
              </a:r>
              <a:r>
                <a:rPr sz="1050" b="1" i="1" spc="-7" dirty="0">
                  <a:solidFill>
                    <a:srgbClr val="707E81"/>
                  </a:solidFill>
                  <a:latin typeface="Arial-BoldItalicMT"/>
                  <a:cs typeface="Arial-BoldItalicMT"/>
                </a:rPr>
                <a:t>above</a:t>
              </a:r>
              <a:r>
                <a:rPr sz="1050" b="1" i="1" spc="-68" dirty="0">
                  <a:solidFill>
                    <a:srgbClr val="707E81"/>
                  </a:solidFill>
                  <a:latin typeface="Arial-BoldItalicMT"/>
                  <a:cs typeface="Arial-BoldItalicMT"/>
                </a:rPr>
                <a:t> </a:t>
              </a:r>
              <a:r>
                <a:rPr sz="1050" b="1" spc="-7" dirty="0">
                  <a:solidFill>
                    <a:srgbClr val="707E81"/>
                  </a:solidFill>
                  <a:latin typeface="Arial"/>
                  <a:cs typeface="Arial"/>
                </a:rPr>
                <a:t>100?</a:t>
              </a:r>
              <a:endParaRPr sz="1050" dirty="0">
                <a:latin typeface="Arial"/>
                <a:cs typeface="Arial"/>
              </a:endParaRPr>
            </a:p>
            <a:p>
              <a:pPr marL="998367">
                <a:lnSpc>
                  <a:spcPts val="1087"/>
                </a:lnSpc>
                <a:spcBef>
                  <a:spcPts val="575"/>
                </a:spcBef>
              </a:pPr>
              <a:r>
                <a:rPr sz="1050" b="1" spc="-3" dirty="0">
                  <a:solidFill>
                    <a:srgbClr val="707E81"/>
                  </a:solidFill>
                  <a:latin typeface="Arial"/>
                  <a:cs typeface="Arial"/>
                </a:rPr>
                <a:t>Is</a:t>
              </a:r>
              <a:r>
                <a:rPr sz="1050" b="1" spc="-10" dirty="0">
                  <a:solidFill>
                    <a:srgbClr val="707E81"/>
                  </a:solidFill>
                  <a:latin typeface="Arial"/>
                  <a:cs typeface="Arial"/>
                </a:rPr>
                <a:t> </a:t>
              </a:r>
              <a:r>
                <a:rPr sz="1050" b="1" spc="-7" dirty="0">
                  <a:solidFill>
                    <a:srgbClr val="707E81"/>
                  </a:solidFill>
                  <a:latin typeface="Arial"/>
                  <a:cs typeface="Arial"/>
                </a:rPr>
                <a:t>their</a:t>
              </a:r>
              <a:endParaRPr sz="1050" dirty="0">
                <a:latin typeface="Arial"/>
                <a:cs typeface="Arial"/>
              </a:endParaRPr>
            </a:p>
            <a:p>
              <a:pPr marL="998367">
                <a:lnSpc>
                  <a:spcPts val="1030"/>
                </a:lnSpc>
              </a:pPr>
              <a:r>
                <a:rPr sz="1050" b="1" spc="-14" dirty="0">
                  <a:solidFill>
                    <a:srgbClr val="095283"/>
                  </a:solidFill>
                  <a:latin typeface="Arial"/>
                  <a:cs typeface="Arial"/>
                </a:rPr>
                <a:t>blood</a:t>
              </a:r>
              <a:r>
                <a:rPr sz="1050" b="1" spc="-44" dirty="0">
                  <a:solidFill>
                    <a:srgbClr val="095283"/>
                  </a:solidFill>
                  <a:latin typeface="Arial"/>
                  <a:cs typeface="Arial"/>
                </a:rPr>
                <a:t> </a:t>
              </a:r>
              <a:r>
                <a:rPr sz="1050" b="1" spc="-14" dirty="0">
                  <a:solidFill>
                    <a:srgbClr val="095283"/>
                  </a:solidFill>
                  <a:latin typeface="Arial"/>
                  <a:cs typeface="Arial"/>
                </a:rPr>
                <a:t>pressure</a:t>
              </a:r>
              <a:endParaRPr sz="1050" dirty="0">
                <a:latin typeface="Arial"/>
                <a:cs typeface="Arial"/>
              </a:endParaRPr>
            </a:p>
            <a:p>
              <a:pPr marL="998367">
                <a:lnSpc>
                  <a:spcPts val="1087"/>
                </a:lnSpc>
              </a:pPr>
              <a:r>
                <a:rPr sz="1050" b="1" i="1" spc="-3" dirty="0">
                  <a:solidFill>
                    <a:srgbClr val="707E81"/>
                  </a:solidFill>
                  <a:latin typeface="Arial-BoldItalicMT"/>
                  <a:cs typeface="Arial-BoldItalicMT"/>
                </a:rPr>
                <a:t>below</a:t>
              </a:r>
              <a:r>
                <a:rPr sz="1050" b="1" i="1" spc="-14" dirty="0">
                  <a:solidFill>
                    <a:srgbClr val="707E81"/>
                  </a:solidFill>
                  <a:latin typeface="Arial-BoldItalicMT"/>
                  <a:cs typeface="Arial-BoldItalicMT"/>
                </a:rPr>
                <a:t> </a:t>
              </a:r>
              <a:r>
                <a:rPr sz="1050" b="1" spc="-7" dirty="0">
                  <a:solidFill>
                    <a:srgbClr val="707E81"/>
                  </a:solidFill>
                  <a:latin typeface="Arial"/>
                  <a:cs typeface="Arial"/>
                </a:rPr>
                <a:t>100?</a:t>
              </a:r>
              <a:endParaRPr lang="en-US" sz="1050" b="1" spc="-7" dirty="0">
                <a:solidFill>
                  <a:srgbClr val="707E81"/>
                </a:solidFill>
                <a:latin typeface="Arial"/>
                <a:cs typeface="Arial"/>
              </a:endParaRPr>
            </a:p>
            <a:p>
              <a:pPr marL="998367">
                <a:lnSpc>
                  <a:spcPts val="1087"/>
                </a:lnSpc>
              </a:pPr>
              <a:endParaRPr lang="en-US" sz="1050" b="1" spc="-7" dirty="0">
                <a:solidFill>
                  <a:srgbClr val="707E81"/>
                </a:solidFill>
                <a:latin typeface="Arial"/>
                <a:cs typeface="Arial"/>
              </a:endParaRPr>
            </a:p>
            <a:p>
              <a:pPr marL="998367">
                <a:lnSpc>
                  <a:spcPts val="1087"/>
                </a:lnSpc>
              </a:pPr>
              <a:endParaRPr sz="1050" dirty="0">
                <a:latin typeface="Arial"/>
                <a:cs typeface="Arial"/>
              </a:endParaRPr>
            </a:p>
            <a:p>
              <a:pPr marL="8226" marR="3464" algn="ctr">
                <a:spcBef>
                  <a:spcPts val="412"/>
                </a:spcBef>
              </a:pPr>
              <a:r>
                <a:rPr sz="1100" b="1" spc="-3" dirty="0">
                  <a:solidFill>
                    <a:srgbClr val="707E81"/>
                  </a:solidFill>
                  <a:latin typeface="Arial"/>
                  <a:cs typeface="Arial"/>
                </a:rPr>
                <a:t>And </a:t>
              </a:r>
              <a:r>
                <a:rPr sz="1100" b="1" dirty="0">
                  <a:solidFill>
                    <a:srgbClr val="707E81"/>
                  </a:solidFill>
                  <a:latin typeface="Arial"/>
                  <a:cs typeface="Arial"/>
                </a:rPr>
                <a:t>does </a:t>
              </a:r>
              <a:r>
                <a:rPr sz="1100" b="1" spc="-3" dirty="0">
                  <a:solidFill>
                    <a:srgbClr val="707E81"/>
                  </a:solidFill>
                  <a:latin typeface="Arial"/>
                  <a:cs typeface="Arial"/>
                </a:rPr>
                <a:t>the resident </a:t>
              </a:r>
              <a:r>
                <a:rPr sz="1100" b="1" dirty="0">
                  <a:solidFill>
                    <a:srgbClr val="707E81"/>
                  </a:solidFill>
                  <a:latin typeface="Arial"/>
                  <a:cs typeface="Arial"/>
                </a:rPr>
                <a:t>just</a:t>
              </a:r>
              <a:r>
                <a:rPr sz="1100" b="1" spc="-55" dirty="0">
                  <a:solidFill>
                    <a:srgbClr val="707E81"/>
                  </a:solidFill>
                  <a:latin typeface="Arial"/>
                  <a:cs typeface="Arial"/>
                </a:rPr>
                <a:t> </a:t>
              </a:r>
              <a:r>
                <a:rPr sz="1100" b="1" dirty="0">
                  <a:solidFill>
                    <a:srgbClr val="707E81"/>
                  </a:solidFill>
                  <a:latin typeface="Arial"/>
                  <a:cs typeface="Arial"/>
                </a:rPr>
                <a:t>not  look </a:t>
              </a:r>
              <a:r>
                <a:rPr sz="1100" b="1" spc="-3" dirty="0">
                  <a:solidFill>
                    <a:srgbClr val="707E81"/>
                  </a:solidFill>
                  <a:latin typeface="Arial"/>
                  <a:cs typeface="Arial"/>
                </a:rPr>
                <a:t>right? </a:t>
              </a:r>
              <a:r>
                <a:rPr sz="1100" b="1" spc="-24" dirty="0">
                  <a:solidFill>
                    <a:srgbClr val="707E81"/>
                  </a:solidFill>
                  <a:latin typeface="Arial"/>
                  <a:cs typeface="Arial"/>
                </a:rPr>
                <a:t>Tell </a:t>
              </a:r>
              <a:r>
                <a:rPr sz="1100" b="1" spc="-3" dirty="0">
                  <a:solidFill>
                    <a:srgbClr val="707E81"/>
                  </a:solidFill>
                  <a:latin typeface="Arial"/>
                  <a:cs typeface="Arial"/>
                </a:rPr>
                <a:t>the </a:t>
              </a:r>
              <a:r>
                <a:rPr sz="1100" b="1" dirty="0">
                  <a:solidFill>
                    <a:srgbClr val="707E81"/>
                  </a:solidFill>
                  <a:latin typeface="Arial"/>
                  <a:cs typeface="Arial"/>
                </a:rPr>
                <a:t>nurse,  </a:t>
              </a:r>
              <a:r>
                <a:rPr sz="1100" b="1" spc="-3" dirty="0">
                  <a:solidFill>
                    <a:srgbClr val="A1395F"/>
                  </a:solidFill>
                  <a:latin typeface="Arial"/>
                  <a:cs typeface="Arial"/>
                </a:rPr>
                <a:t>screen for sepsis </a:t>
              </a:r>
              <a:r>
                <a:rPr sz="1100" b="1" spc="-3" dirty="0">
                  <a:solidFill>
                    <a:srgbClr val="707E81"/>
                  </a:solidFill>
                  <a:latin typeface="Arial"/>
                  <a:cs typeface="Arial"/>
                </a:rPr>
                <a:t>and </a:t>
              </a:r>
              <a:r>
                <a:rPr sz="1100" b="1" dirty="0">
                  <a:solidFill>
                    <a:srgbClr val="707E81"/>
                  </a:solidFill>
                  <a:latin typeface="Arial"/>
                  <a:cs typeface="Arial"/>
                </a:rPr>
                <a:t>notify  </a:t>
              </a:r>
              <a:r>
                <a:rPr sz="1100" b="1" spc="-3" dirty="0">
                  <a:solidFill>
                    <a:srgbClr val="707E81"/>
                  </a:solidFill>
                  <a:latin typeface="Arial"/>
                  <a:cs typeface="Arial"/>
                </a:rPr>
                <a:t>the </a:t>
              </a:r>
              <a:r>
                <a:rPr sz="1100" b="1" dirty="0">
                  <a:solidFill>
                    <a:srgbClr val="707E81"/>
                  </a:solidFill>
                  <a:latin typeface="Arial"/>
                  <a:cs typeface="Arial"/>
                </a:rPr>
                <a:t>physician</a:t>
              </a:r>
              <a:r>
                <a:rPr sz="1100" b="1" spc="-20" dirty="0">
                  <a:solidFill>
                    <a:srgbClr val="707E81"/>
                  </a:solidFill>
                  <a:latin typeface="Arial"/>
                  <a:cs typeface="Arial"/>
                </a:rPr>
                <a:t> </a:t>
              </a:r>
              <a:r>
                <a:rPr sz="1100" b="1" spc="-7" dirty="0">
                  <a:solidFill>
                    <a:srgbClr val="707E81"/>
                  </a:solidFill>
                  <a:latin typeface="Arial"/>
                  <a:cs typeface="Arial"/>
                </a:rPr>
                <a:t>immediately</a:t>
              </a:r>
              <a:r>
                <a:rPr sz="1023" b="1" spc="-7" dirty="0">
                  <a:solidFill>
                    <a:srgbClr val="707E81"/>
                  </a:solidFill>
                  <a:latin typeface="Arial"/>
                  <a:cs typeface="Arial"/>
                </a:rPr>
                <a:t>.</a:t>
              </a:r>
              <a:endParaRPr sz="1023" dirty="0"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24210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13655"/>
            <a:ext cx="9144000" cy="2387600"/>
          </a:xfrm>
        </p:spPr>
        <p:txBody>
          <a:bodyPr>
            <a:normAutofit/>
          </a:bodyPr>
          <a:lstStyle/>
          <a:p>
            <a:r>
              <a:rPr lang="en-US" sz="100" dirty="0" smtClean="0"/>
              <a:t>a</a:t>
            </a:r>
            <a:endParaRPr lang="en-US" sz="1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763928"/>
          </a:xfrm>
        </p:spPr>
        <p:txBody>
          <a:bodyPr/>
          <a:lstStyle/>
          <a:p>
            <a:r>
              <a:rPr lang="en-US" sz="4800" dirty="0" smtClean="0"/>
              <a:t>SDCC Sepsis Initiative</a:t>
            </a:r>
          </a:p>
          <a:p>
            <a:r>
              <a:rPr lang="en-US" sz="4800" dirty="0" smtClean="0"/>
              <a:t>Train the Trainer tools available on </a:t>
            </a:r>
          </a:p>
          <a:p>
            <a:r>
              <a:rPr lang="en-US" sz="4800" dirty="0" smtClean="0"/>
              <a:t> </a:t>
            </a:r>
            <a:r>
              <a:rPr lang="en-US" sz="4800" dirty="0" smtClean="0">
                <a:hlinkClick r:id="rId2"/>
              </a:rPr>
              <a:t>http://southdenvercc.org</a:t>
            </a:r>
            <a:endParaRPr lang="en-US" sz="4800" dirty="0" smtClean="0"/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9312" y="445361"/>
            <a:ext cx="7953375" cy="164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94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UIDATA" val="&lt;database version=&quot;11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 - &amp;quot;SDCC Sepsis Initiative&amp;quot;&quot;/&gt;&lt;property id=&quot;20307&quot; value=&quot;256&quot;/&gt;&lt;/object&gt;&lt;object type=&quot;3&quot; unique_id=&quot;10004&quot;&gt;&lt;property id=&quot;20148&quot; value=&quot;5&quot;/&gt;&lt;property id=&quot;20300&quot; value=&quot;Slide 2 - &amp;quot;Learning Objectives&amp;quot;&quot;/&gt;&lt;property id=&quot;20307&quot; value=&quot;257&quot;/&gt;&lt;/object&gt;&lt;object type=&quot;3&quot; unique_id=&quot;10005&quot;&gt;&lt;property id=&quot;20148&quot; value=&quot;5&quot;/&gt;&lt;property id=&quot;20300&quot; value=&quot;Slide 3 - &amp;quot;What is Sepsis?&amp;quot;&quot;/&gt;&lt;property id=&quot;20307&quot; value=&quot;258&quot;/&gt;&lt;/object&gt;&lt;object type=&quot;3&quot; unique_id=&quot;10006&quot;&gt;&lt;property id=&quot;20148&quot; value=&quot;5&quot;/&gt;&lt;property id=&quot;20300&quot; value=&quot;Slide 4 - &amp;quot;2 ways the body reacts to infection:&amp;quot;&quot;/&gt;&lt;property id=&quot;20307&quot; value=&quot;259&quot;/&gt;&lt;/object&gt;&lt;object type=&quot;3&quot; unique_id=&quot;10007&quot;&gt;&lt;property id=&quot;20148&quot; value=&quot;5&quot;/&gt;&lt;property id=&quot;20300&quot; value=&quot;Slide 5 - &amp;quot;Who is at risk for systemic infection reaction?&amp;quot;&quot;/&gt;&lt;property id=&quot;20307&quot; value=&quot;260&quot;/&gt;&lt;/object&gt;&lt;object type=&quot;3&quot; unique_id=&quot;10008&quot;&gt;&lt;property id=&quot;20148&quot; value=&quot;5&quot;/&gt;&lt;property id=&quot;20300&quot; value=&quot;Slide 6 - &amp;quot;Who is at risk for developing sepsis?&amp;quot;&quot;/&gt;&lt;property id=&quot;20307&quot; value=&quot;261&quot;/&gt;&lt;/object&gt;&lt;object type=&quot;3&quot; unique_id=&quot;10009&quot;&gt;&lt;property id=&quot;20148&quot; value=&quot;5&quot;/&gt;&lt;property id=&quot;20300&quot; value=&quot;Slide 7 - &amp;quot;Sepsis and Seniors&amp;quot;&quot;/&gt;&lt;property id=&quot;20307&quot; value=&quot;262&quot;/&gt;&lt;/object&gt;&lt;object type=&quot;3&quot; unique_id=&quot;10010&quot;&gt;&lt;property id=&quot;20148&quot; value=&quot;5&quot;/&gt;&lt;property id=&quot;20300&quot; value=&quot;Slide 8 - &amp;quot;Sepsis must include both a suspected infection and SIRS symptoms&amp;quot;&quot;/&gt;&lt;property id=&quot;20307&quot; value=&quot;263&quot;/&gt;&lt;/object&gt;&lt;object type=&quot;3&quot; unique_id=&quot;10011&quot;&gt;&lt;property id=&quot;20148&quot; value=&quot;5&quot;/&gt;&lt;property id=&quot;20300&quot; value=&quot;Slide 9 - &amp;quot;Sepsis Spectrum&amp;quot;&quot;/&gt;&lt;property id=&quot;20307&quot; value=&quot;264&quot;/&gt;&lt;/object&gt;&lt;object type=&quot;3&quot; unique_id=&quot;10012&quot;&gt;&lt;property id=&quot;20148&quot; value=&quot;5&quot;/&gt;&lt;property id=&quot;20300&quot; value=&quot;Slide 10 - &amp;quot;Long Term Effects of Sepsis&amp;quot;&quot;/&gt;&lt;property id=&quot;20307&quot; value=&quot;265&quot;/&gt;&lt;/object&gt;&lt;object type=&quot;3&quot; unique_id=&quot;10013&quot;&gt;&lt;property id=&quot;20148&quot; value=&quot;5&quot;/&gt;&lt;property id=&quot;20300&quot; value=&quot;Slide 11 - &amp;quot;Sepsis is a Medical Emergency! Act Fast!&amp;quot;&quot;/&gt;&lt;property id=&quot;20307&quot; value=&quot;266&quot;/&gt;&lt;/object&gt;&lt;object type=&quot;3&quot; unique_id=&quot;10014&quot;&gt;&lt;property id=&quot;20148&quot; value=&quot;5&quot;/&gt;&lt;property id=&quot;20300&quot; value=&quot;Slide 12 - &amp;quot;Treatment for Sepsis&amp;quot;&quot;/&gt;&lt;property id=&quot;20307&quot; value=&quot;267&quot;/&gt;&lt;/object&gt;&lt;object type=&quot;3&quot; unique_id=&quot;10015&quot;&gt;&lt;property id=&quot;20148&quot; value=&quot;5&quot;/&gt;&lt;property id=&quot;20300&quot; value=&quot;Slide 13 - &amp;quot;What else can we do as healthcare providers?&amp;quot;&quot;/&gt;&lt;property id=&quot;20307&quot; value=&quot;268&quot;/&gt;&lt;/object&gt;&lt;object type=&quot;3&quot; unique_id=&quot;10016&quot;&gt;&lt;property id=&quot;20148&quot; value=&quot;5&quot;/&gt;&lt;property id=&quot;20300&quot; value=&quot;Slide 14 - &amp;quot;a&amp;quot;&quot;/&gt;&lt;property id=&quot;20307&quot; value=&quot;269&quot;/&gt;&lt;/object&gt;&lt;object type=&quot;3&quot; unique_id=&quot;10017&quot;&gt;&lt;property id=&quot;20148&quot; value=&quot;5&quot;/&gt;&lt;property id=&quot;20300&quot; value=&quot;Slide 15 - &amp;quot;How to Not Ignore Sepsis&amp;quot;&quot;/&gt;&lt;property id=&quot;20307&quot; value=&quot;281&quot;/&gt;&lt;/object&gt;&lt;object type=&quot;3&quot; unique_id=&quot;10018&quot;&gt;&lt;property id=&quot;20148&quot; value=&quot;5&quot;/&gt;&lt;property id=&quot;20300&quot; value=&quot;Slide 16 - &amp;quot;34 y.o. healthy female with “bronchitis”&amp;quot;&quot;/&gt;&lt;property id=&quot;20307&quot; value=&quot;282&quot;/&gt;&lt;/object&gt;&lt;object type=&quot;3&quot; unique_id=&quot;10019&quot;&gt;&lt;property id=&quot;20148&quot; value=&quot;5&quot;/&gt;&lt;property id=&quot;20300&quot; value=&quot;Slide 17 - &amp;quot;Things got worse&amp;quot;&quot;/&gt;&lt;property id=&quot;20307&quot; value=&quot;283&quot;/&gt;&lt;/object&gt;&lt;object type=&quot;3&quot; unique_id=&quot;10020&quot;&gt;&lt;property id=&quot;20148&quot; value=&quot;5&quot;/&gt;&lt;property id=&quot;20300&quot; value=&quot;Slide 18 - &amp;quot;Litteton Adventist &amp;quot;&quot;/&gt;&lt;property id=&quot;20307&quot; value=&quot;284&quot;/&gt;&lt;/object&gt;&lt;object type=&quot;3&quot; unique_id=&quot;10021&quot;&gt;&lt;property id=&quot;20148&quot; value=&quot;5&quot;/&gt;&lt;property id=&quot;20300&quot; value=&quot;Slide 19 - &amp;quot;CXR/CT results&amp;quot;&quot;/&gt;&lt;property id=&quot;20307&quot; value=&quot;285&quot;/&gt;&lt;/object&gt;&lt;object type=&quot;3&quot; unique_id=&quot;10022&quot;&gt;&lt;property id=&quot;20148&quot; value=&quot;5&quot;/&gt;&lt;property id=&quot;20300&quot; value=&quot;Slide 20 - &amp;quot;Labs&amp;amp;#x09;&amp;quot;&quot;/&gt;&lt;property id=&quot;20307&quot; value=&quot;286&quot;/&gt;&lt;/object&gt;&lt;object type=&quot;3&quot; unique_id=&quot;10023&quot;&gt;&lt;property id=&quot;20148&quot; value=&quot;5&quot;/&gt;&lt;property id=&quot;20300&quot; value=&quot;Slide 21 - &amp;quot;Follow advice&amp;quot;&quot;/&gt;&lt;property id=&quot;20307&quot; value=&quot;287&quot;/&gt;&lt;/object&gt;&lt;object type=&quot;3&quot; unique_id=&quot;10024&quot;&gt;&lt;property id=&quot;20148&quot; value=&quot;5&quot;/&gt;&lt;property id=&quot;20300&quot; value=&quot;Slide 22 - &amp;quot;Instagram Worthy&amp;quot;&quot;/&gt;&lt;property id=&quot;20307&quot; value=&quot;288&quot;/&gt;&lt;/object&gt;&lt;object type=&quot;3&quot; unique_id=&quot;10025&quot;&gt;&lt;property id=&quot;20148&quot; value=&quot;5&quot;/&gt;&lt;property id=&quot;20300&quot; value=&quot;Slide 23 - &amp;quot;Pearls&amp;quot;&quot;/&gt;&lt;property id=&quot;20307&quot; value=&quot;289&quot;/&gt;&lt;/object&gt;&lt;object type=&quot;3&quot; unique_id=&quot;10026&quot;&gt;&lt;property id=&quot;20148&quot; value=&quot;5&quot;/&gt;&lt;property id=&quot;20300&quot; value=&quot;Slide 24 - &amp;quot;ACT FAST!&amp;#x0D;Early detection of SEPSIS requires fast action&amp;quot;&quot;/&gt;&lt;property id=&quot;20307&quot; value=&quot;292&quot;/&gt;&lt;/object&gt;&lt;object type=&quot;3&quot; unique_id=&quot;10027&quot;&gt;&lt;property id=&quot;20148&quot; value=&quot;5&quot;/&gt;&lt;property id=&quot;20300&quot; value=&quot;Slide 25 - &amp;quot;a&amp;quot;&quot;/&gt;&lt;property id=&quot;20307&quot; value=&quot;294&quot;/&gt;&lt;/object&gt;&lt;/object&gt;&lt;object type=&quot;8&quot; unique_id=&quot;10054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846</TotalTime>
  <Words>1156</Words>
  <Application>Microsoft Office PowerPoint</Application>
  <PresentationFormat>Widescreen</PresentationFormat>
  <Paragraphs>238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Arial-BoldItalicMT</vt:lpstr>
      <vt:lpstr>Calibri</vt:lpstr>
      <vt:lpstr>Calibri Light</vt:lpstr>
      <vt:lpstr>Office Theme</vt:lpstr>
      <vt:lpstr>SDCC Sepsis Initiative</vt:lpstr>
      <vt:lpstr>Learning Objectives</vt:lpstr>
      <vt:lpstr>What is Sepsis?</vt:lpstr>
      <vt:lpstr>2 ways the body reacts to infection:</vt:lpstr>
      <vt:lpstr>Who is at risk for systemic infection reaction?</vt:lpstr>
      <vt:lpstr>Who is at risk for developing sepsis?</vt:lpstr>
      <vt:lpstr>Sepsis and Seniors</vt:lpstr>
      <vt:lpstr>Sepsis must include both a suspected infection and SIRS symptoms</vt:lpstr>
      <vt:lpstr>Sepsis Spectrum</vt:lpstr>
      <vt:lpstr>Long Term Effects of Sepsis</vt:lpstr>
      <vt:lpstr>Sepsis is a Medical Emergency! Act Fast!</vt:lpstr>
      <vt:lpstr>Treatment for Sepsis</vt:lpstr>
      <vt:lpstr>What else can we do as healthcare providers?</vt:lpstr>
      <vt:lpstr>a</vt:lpstr>
      <vt:lpstr>How to Not Ignore Sepsis</vt:lpstr>
      <vt:lpstr>34 y.o. healthy female with “bronchitis”</vt:lpstr>
      <vt:lpstr>Things got worse</vt:lpstr>
      <vt:lpstr>Litteton Adventist </vt:lpstr>
      <vt:lpstr>CXR/CT results</vt:lpstr>
      <vt:lpstr>Labs </vt:lpstr>
      <vt:lpstr>Follow advice</vt:lpstr>
      <vt:lpstr>Instagram Worthy</vt:lpstr>
      <vt:lpstr>Pearls</vt:lpstr>
      <vt:lpstr>ACT FAST! Early detection of SEPSIS requires fast action</vt:lpstr>
      <vt:lpstr>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SDCC Sepsis Initiative</dc:title>
  <dc:creator>Pat McBride</dc:creator>
  <cp:lastModifiedBy>Paul Merrill</cp:lastModifiedBy>
  <cp:revision>35</cp:revision>
  <cp:lastPrinted>2018-08-08T20:16:01Z</cp:lastPrinted>
  <dcterms:created xsi:type="dcterms:W3CDTF">2018-08-07T19:39:10Z</dcterms:created>
  <dcterms:modified xsi:type="dcterms:W3CDTF">2018-10-25T22:27:27Z</dcterms:modified>
</cp:coreProperties>
</file>